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76" r:id="rId5"/>
    <p:sldId id="259" r:id="rId6"/>
    <p:sldId id="277" r:id="rId7"/>
    <p:sldId id="260" r:id="rId8"/>
    <p:sldId id="282" r:id="rId9"/>
    <p:sldId id="283" r:id="rId10"/>
    <p:sldId id="278" r:id="rId11"/>
    <p:sldId id="279" r:id="rId12"/>
    <p:sldId id="28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2680" autoAdjust="0"/>
  </p:normalViewPr>
  <p:slideViewPr>
    <p:cSldViewPr snapToGrid="0">
      <p:cViewPr varScale="1">
        <p:scale>
          <a:sx n="76" d="100"/>
          <a:sy n="76" d="100"/>
        </p:scale>
        <p:origin x="93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7E5197-4708-43E0-95FA-1DBCF3DF5E75}" type="doc">
      <dgm:prSet loTypeId="urn:microsoft.com/office/officeart/2008/layout/AlternatingHexagons" loCatId="list" qsTypeId="urn:microsoft.com/office/officeart/2005/8/quickstyle/3d9" qsCatId="3D" csTypeId="urn:microsoft.com/office/officeart/2005/8/colors/accent2_3" csCatId="accent2" phldr="1"/>
      <dgm:spPr/>
      <dgm:t>
        <a:bodyPr/>
        <a:lstStyle/>
        <a:p>
          <a:endParaRPr lang="en-US"/>
        </a:p>
      </dgm:t>
    </dgm:pt>
    <dgm:pt modelId="{4B7141C0-8757-414B-8FF8-FE9A0A28DBEE}">
      <dgm:prSet phldrT="[Text]" custT="1"/>
      <dgm:spPr/>
      <dgm:t>
        <a:bodyPr/>
        <a:lstStyle/>
        <a:p>
          <a:r>
            <a:rPr lang="en-US" sz="1400" dirty="0">
              <a:latin typeface="Arial Black" panose="020B0A04020102020204" pitchFamily="34" charset="0"/>
            </a:rPr>
            <a:t>PROPOSED S</a:t>
          </a:r>
          <a:r>
            <a:rPr lang="en-US" sz="1600" dirty="0">
              <a:latin typeface="Arial Black" panose="020B0A04020102020204" pitchFamily="34" charset="0"/>
            </a:rPr>
            <a:t>OLUTION</a:t>
          </a:r>
        </a:p>
      </dgm:t>
    </dgm:pt>
    <dgm:pt modelId="{7E8FF325-5BC8-433A-B928-5D5A8FD7E0E1}" type="parTrans" cxnId="{E84275E9-24A8-4DCF-9462-CF90E7717102}">
      <dgm:prSet/>
      <dgm:spPr/>
      <dgm:t>
        <a:bodyPr/>
        <a:lstStyle/>
        <a:p>
          <a:endParaRPr lang="en-US"/>
        </a:p>
      </dgm:t>
    </dgm:pt>
    <dgm:pt modelId="{DCD39FD5-9871-48D9-861D-5764EB911723}" type="sibTrans" cxnId="{E84275E9-24A8-4DCF-9462-CF90E7717102}">
      <dgm:prSet custT="1"/>
      <dgm:spPr/>
      <dgm:t>
        <a:bodyPr/>
        <a:lstStyle/>
        <a:p>
          <a:r>
            <a:rPr lang="en-US" sz="1600" dirty="0">
              <a:latin typeface="Arial Black" panose="020B0A04020102020204" pitchFamily="34" charset="0"/>
            </a:rPr>
            <a:t>OVERVIEW</a:t>
          </a:r>
        </a:p>
      </dgm:t>
    </dgm:pt>
    <dgm:pt modelId="{58DA5CA8-A063-49AA-BD98-31D40B7CB7A0}">
      <dgm:prSet phldrT="[Text]"/>
      <dgm:spPr/>
      <dgm:t>
        <a:bodyPr/>
        <a:lstStyle/>
        <a:p>
          <a:endParaRPr lang="en-US" dirty="0">
            <a:solidFill>
              <a:schemeClr val="bg1"/>
            </a:solidFill>
          </a:endParaRPr>
        </a:p>
      </dgm:t>
    </dgm:pt>
    <dgm:pt modelId="{E06BC311-3244-4B9C-A326-E16C7EDA0206}" type="parTrans" cxnId="{16E22ED1-FAFE-4243-852C-7A2414992615}">
      <dgm:prSet/>
      <dgm:spPr/>
      <dgm:t>
        <a:bodyPr/>
        <a:lstStyle/>
        <a:p>
          <a:endParaRPr lang="en-US"/>
        </a:p>
      </dgm:t>
    </dgm:pt>
    <dgm:pt modelId="{7BEC8B8F-E66A-42AD-A5B9-78C93295518B}" type="sibTrans" cxnId="{16E22ED1-FAFE-4243-852C-7A2414992615}">
      <dgm:prSet/>
      <dgm:spPr/>
      <dgm:t>
        <a:bodyPr/>
        <a:lstStyle/>
        <a:p>
          <a:endParaRPr lang="en-US"/>
        </a:p>
      </dgm:t>
    </dgm:pt>
    <dgm:pt modelId="{E26A7354-F1B3-4DDD-9AAB-0622A72C1B24}">
      <dgm:prSet phldrT="[Text]" custT="1"/>
      <dgm:spPr/>
      <dgm:t>
        <a:bodyPr/>
        <a:lstStyle/>
        <a:p>
          <a:r>
            <a:rPr lang="en-US" sz="1400" dirty="0">
              <a:latin typeface="Arial Black" panose="020B0A04020102020204" pitchFamily="34" charset="0"/>
            </a:rPr>
            <a:t>PROPOSED SOLUTION</a:t>
          </a:r>
        </a:p>
        <a:p>
          <a:r>
            <a:rPr lang="en-US" sz="1100" dirty="0">
              <a:latin typeface="Arial Black" panose="020B0A04020102020204" pitchFamily="34" charset="0"/>
            </a:rPr>
            <a:t>EXPLAINATION</a:t>
          </a:r>
          <a:endParaRPr lang="en-US" sz="1100" dirty="0"/>
        </a:p>
      </dgm:t>
    </dgm:pt>
    <dgm:pt modelId="{26C15A52-2EEA-49F4-9D14-3BE18C735852}" type="parTrans" cxnId="{5596A6F2-E61E-4FA6-836C-3369819270B4}">
      <dgm:prSet/>
      <dgm:spPr/>
      <dgm:t>
        <a:bodyPr/>
        <a:lstStyle/>
        <a:p>
          <a:endParaRPr lang="en-US"/>
        </a:p>
      </dgm:t>
    </dgm:pt>
    <dgm:pt modelId="{31E38361-2BD6-4665-81B2-A7D64BD2CF5A}" type="sibTrans" cxnId="{5596A6F2-E61E-4FA6-836C-3369819270B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>
              <a:latin typeface="Arial Black" panose="020B0A04020102020204" pitchFamily="34" charset="0"/>
            </a:rPr>
            <a:t>TECHNICAL</a:t>
          </a:r>
          <a:endParaRPr lang="en-US" sz="1700" dirty="0">
            <a:latin typeface="Arial Black" panose="020B0A04020102020204" pitchFamily="34" charset="0"/>
          </a:endParaRPr>
        </a:p>
        <a:p>
          <a:pPr>
            <a:lnSpc>
              <a:spcPct val="100000"/>
            </a:lnSpc>
          </a:pPr>
          <a:r>
            <a:rPr lang="en-US" sz="1700" dirty="0">
              <a:latin typeface="Arial Black" panose="020B0A04020102020204" pitchFamily="34" charset="0"/>
            </a:rPr>
            <a:t>APPROACH</a:t>
          </a:r>
        </a:p>
      </dgm:t>
    </dgm:pt>
    <dgm:pt modelId="{E07E1A78-7E05-4E23-9EB1-A6F7F64DAF39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729AAA3D-01F7-49DD-8CD4-4FF9507732C0}" type="parTrans" cxnId="{0C392326-E832-411C-9DE4-D3FD733DFA5F}">
      <dgm:prSet/>
      <dgm:spPr/>
      <dgm:t>
        <a:bodyPr/>
        <a:lstStyle/>
        <a:p>
          <a:endParaRPr lang="en-US"/>
        </a:p>
      </dgm:t>
    </dgm:pt>
    <dgm:pt modelId="{FB702335-7E79-475F-9322-517967F9046D}" type="sibTrans" cxnId="{0C392326-E832-411C-9DE4-D3FD733DFA5F}">
      <dgm:prSet/>
      <dgm:spPr/>
      <dgm:t>
        <a:bodyPr/>
        <a:lstStyle/>
        <a:p>
          <a:endParaRPr lang="en-US"/>
        </a:p>
      </dgm:t>
    </dgm:pt>
    <dgm:pt modelId="{A4987332-7A07-4635-98EF-89A588A39464}">
      <dgm:prSet phldrT="[Text]"/>
      <dgm:spPr/>
      <dgm:t>
        <a:bodyPr/>
        <a:lstStyle/>
        <a:p>
          <a:r>
            <a:rPr lang="en-US" b="1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rPr>
            <a:t>Impact &amp; Benefits</a:t>
          </a:r>
          <a:endParaRPr lang="en-US" dirty="0"/>
        </a:p>
      </dgm:t>
    </dgm:pt>
    <dgm:pt modelId="{EFF498AA-07AB-452F-AAA4-74D0DEAF8B2C}" type="parTrans" cxnId="{8C694D5A-D680-4952-960A-62EA6A985752}">
      <dgm:prSet/>
      <dgm:spPr/>
      <dgm:t>
        <a:bodyPr/>
        <a:lstStyle/>
        <a:p>
          <a:endParaRPr lang="en-US"/>
        </a:p>
      </dgm:t>
    </dgm:pt>
    <dgm:pt modelId="{5D6546DC-1F5C-432A-84B9-3093A70FAD19}" type="sibTrans" cxnId="{8C694D5A-D680-4952-960A-62EA6A985752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rPr>
            <a:t>FEASIBILITY &amp; </a:t>
          </a:r>
        </a:p>
        <a:p>
          <a:r>
            <a:rPr lang="en-US" b="1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rPr>
            <a:t>VIABILITY</a:t>
          </a:r>
          <a:endParaRPr lang="en-US" dirty="0">
            <a:solidFill>
              <a:schemeClr val="bg1"/>
            </a:solidFill>
          </a:endParaRPr>
        </a:p>
      </dgm:t>
    </dgm:pt>
    <dgm:pt modelId="{C1317F18-4C24-4DCE-AAC8-304DD3EBACE0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3AF59FA6-9F3C-4A2C-A214-62B8638FECCA}" type="parTrans" cxnId="{54908BEE-44EB-47F9-B53A-F9F9AB21E779}">
      <dgm:prSet/>
      <dgm:spPr/>
      <dgm:t>
        <a:bodyPr/>
        <a:lstStyle/>
        <a:p>
          <a:endParaRPr lang="en-US"/>
        </a:p>
      </dgm:t>
    </dgm:pt>
    <dgm:pt modelId="{D31845DB-012C-445E-B672-46C86BC87423}" type="sibTrans" cxnId="{54908BEE-44EB-47F9-B53A-F9F9AB21E779}">
      <dgm:prSet/>
      <dgm:spPr/>
      <dgm:t>
        <a:bodyPr/>
        <a:lstStyle/>
        <a:p>
          <a:endParaRPr lang="en-US"/>
        </a:p>
      </dgm:t>
    </dgm:pt>
    <dgm:pt modelId="{92D563DF-DA18-4107-845C-328874D133D9}" type="pres">
      <dgm:prSet presAssocID="{377E5197-4708-43E0-95FA-1DBCF3DF5E75}" presName="Name0" presStyleCnt="0">
        <dgm:presLayoutVars>
          <dgm:chMax/>
          <dgm:chPref/>
          <dgm:dir/>
          <dgm:animLvl val="lvl"/>
        </dgm:presLayoutVars>
      </dgm:prSet>
      <dgm:spPr/>
    </dgm:pt>
    <dgm:pt modelId="{3679C75E-9B46-4800-9FE4-70D254CE84A6}" type="pres">
      <dgm:prSet presAssocID="{4B7141C0-8757-414B-8FF8-FE9A0A28DBEE}" presName="composite" presStyleCnt="0"/>
      <dgm:spPr/>
    </dgm:pt>
    <dgm:pt modelId="{FA643F2A-98A0-47C3-9136-1EC2474D7178}" type="pres">
      <dgm:prSet presAssocID="{4B7141C0-8757-414B-8FF8-FE9A0A28DBEE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6DB199E3-B9E7-40F5-B12E-C491898D94F0}" type="pres">
      <dgm:prSet presAssocID="{4B7141C0-8757-414B-8FF8-FE9A0A28DBEE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CE23E933-FBDA-4E93-9768-385D924A7650}" type="pres">
      <dgm:prSet presAssocID="{4B7141C0-8757-414B-8FF8-FE9A0A28DBEE}" presName="BalanceSpacing" presStyleCnt="0"/>
      <dgm:spPr/>
    </dgm:pt>
    <dgm:pt modelId="{97EA9AE3-89D9-4F1A-84E4-703E116BD7FA}" type="pres">
      <dgm:prSet presAssocID="{4B7141C0-8757-414B-8FF8-FE9A0A28DBEE}" presName="BalanceSpacing1" presStyleCnt="0"/>
      <dgm:spPr/>
    </dgm:pt>
    <dgm:pt modelId="{95250589-C175-4BDF-8051-860BC9CA0392}" type="pres">
      <dgm:prSet presAssocID="{DCD39FD5-9871-48D9-861D-5764EB911723}" presName="Accent1Text" presStyleLbl="node1" presStyleIdx="1" presStyleCnt="6"/>
      <dgm:spPr/>
    </dgm:pt>
    <dgm:pt modelId="{7BA8A08F-4F0B-4752-B32A-B932BC349BD3}" type="pres">
      <dgm:prSet presAssocID="{DCD39FD5-9871-48D9-861D-5764EB911723}" presName="spaceBetweenRectangles" presStyleCnt="0"/>
      <dgm:spPr/>
    </dgm:pt>
    <dgm:pt modelId="{24825FFE-3239-47A0-8158-6CB56B601D72}" type="pres">
      <dgm:prSet presAssocID="{E26A7354-F1B3-4DDD-9AAB-0622A72C1B24}" presName="composite" presStyleCnt="0"/>
      <dgm:spPr/>
    </dgm:pt>
    <dgm:pt modelId="{12CC5841-7743-4F3E-BDF5-15B3818C9C7F}" type="pres">
      <dgm:prSet presAssocID="{E26A7354-F1B3-4DDD-9AAB-0622A72C1B24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148B469A-7A56-4350-B0A7-888D4065EA58}" type="pres">
      <dgm:prSet presAssocID="{E26A7354-F1B3-4DDD-9AAB-0622A72C1B24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F9AC8306-9A75-4E7A-AF2C-29CD7E6CA909}" type="pres">
      <dgm:prSet presAssocID="{E26A7354-F1B3-4DDD-9AAB-0622A72C1B24}" presName="BalanceSpacing" presStyleCnt="0"/>
      <dgm:spPr/>
    </dgm:pt>
    <dgm:pt modelId="{CAE2C749-D291-4B8D-A923-2B3AD11577D4}" type="pres">
      <dgm:prSet presAssocID="{E26A7354-F1B3-4DDD-9AAB-0622A72C1B24}" presName="BalanceSpacing1" presStyleCnt="0"/>
      <dgm:spPr/>
    </dgm:pt>
    <dgm:pt modelId="{32CF08EF-0D4E-4D87-8564-CF9AC194D586}" type="pres">
      <dgm:prSet presAssocID="{31E38361-2BD6-4665-81B2-A7D64BD2CF5A}" presName="Accent1Text" presStyleLbl="node1" presStyleIdx="3" presStyleCnt="6" custLinFactNeighborX="595" custLinFactNeighborY="0"/>
      <dgm:spPr/>
    </dgm:pt>
    <dgm:pt modelId="{55E96230-DACE-4754-B121-734B73C026F3}" type="pres">
      <dgm:prSet presAssocID="{31E38361-2BD6-4665-81B2-A7D64BD2CF5A}" presName="spaceBetweenRectangles" presStyleCnt="0"/>
      <dgm:spPr/>
    </dgm:pt>
    <dgm:pt modelId="{BB74A5DE-5E96-4F5F-A530-F4E479D21D60}" type="pres">
      <dgm:prSet presAssocID="{A4987332-7A07-4635-98EF-89A588A39464}" presName="composite" presStyleCnt="0"/>
      <dgm:spPr/>
    </dgm:pt>
    <dgm:pt modelId="{70EF3025-5FB0-442F-98DC-66699E1B4640}" type="pres">
      <dgm:prSet presAssocID="{A4987332-7A07-4635-98EF-89A588A39464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0FA07078-7B52-4E85-B49D-279AED8F3CB9}" type="pres">
      <dgm:prSet presAssocID="{A4987332-7A07-4635-98EF-89A588A39464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26E23CE4-B28F-42CA-B53C-21D57141C19C}" type="pres">
      <dgm:prSet presAssocID="{A4987332-7A07-4635-98EF-89A588A39464}" presName="BalanceSpacing" presStyleCnt="0"/>
      <dgm:spPr/>
    </dgm:pt>
    <dgm:pt modelId="{E7F7E05F-AFDC-4289-AE9C-402124A6DA7D}" type="pres">
      <dgm:prSet presAssocID="{A4987332-7A07-4635-98EF-89A588A39464}" presName="BalanceSpacing1" presStyleCnt="0"/>
      <dgm:spPr/>
    </dgm:pt>
    <dgm:pt modelId="{A7842546-6521-4B55-94AA-64B5C7C86334}" type="pres">
      <dgm:prSet presAssocID="{5D6546DC-1F5C-432A-84B9-3093A70FAD19}" presName="Accent1Text" presStyleLbl="node1" presStyleIdx="5" presStyleCnt="6" custLinFactNeighborX="2064"/>
      <dgm:spPr/>
    </dgm:pt>
  </dgm:ptLst>
  <dgm:cxnLst>
    <dgm:cxn modelId="{054EC523-960B-45AC-BE74-DAB8D4089A0F}" type="presOf" srcId="{E07E1A78-7E05-4E23-9EB1-A6F7F64DAF39}" destId="{148B469A-7A56-4350-B0A7-888D4065EA58}" srcOrd="0" destOrd="0" presId="urn:microsoft.com/office/officeart/2008/layout/AlternatingHexagons"/>
    <dgm:cxn modelId="{0C392326-E832-411C-9DE4-D3FD733DFA5F}" srcId="{E26A7354-F1B3-4DDD-9AAB-0622A72C1B24}" destId="{E07E1A78-7E05-4E23-9EB1-A6F7F64DAF39}" srcOrd="0" destOrd="0" parTransId="{729AAA3D-01F7-49DD-8CD4-4FF9507732C0}" sibTransId="{FB702335-7E79-475F-9322-517967F9046D}"/>
    <dgm:cxn modelId="{724A7E63-86AA-40A4-91E5-B2B21137519E}" type="presOf" srcId="{A4987332-7A07-4635-98EF-89A588A39464}" destId="{70EF3025-5FB0-442F-98DC-66699E1B4640}" srcOrd="0" destOrd="0" presId="urn:microsoft.com/office/officeart/2008/layout/AlternatingHexagons"/>
    <dgm:cxn modelId="{56379048-6351-401A-B634-71EB9C7E623B}" type="presOf" srcId="{5D6546DC-1F5C-432A-84B9-3093A70FAD19}" destId="{A7842546-6521-4B55-94AA-64B5C7C86334}" srcOrd="0" destOrd="0" presId="urn:microsoft.com/office/officeart/2008/layout/AlternatingHexagons"/>
    <dgm:cxn modelId="{44332272-F51C-4E74-9F4A-F0AB7355D871}" type="presOf" srcId="{58DA5CA8-A063-49AA-BD98-31D40B7CB7A0}" destId="{6DB199E3-B9E7-40F5-B12E-C491898D94F0}" srcOrd="0" destOrd="0" presId="urn:microsoft.com/office/officeart/2008/layout/AlternatingHexagons"/>
    <dgm:cxn modelId="{8C694D5A-D680-4952-960A-62EA6A985752}" srcId="{377E5197-4708-43E0-95FA-1DBCF3DF5E75}" destId="{A4987332-7A07-4635-98EF-89A588A39464}" srcOrd="2" destOrd="0" parTransId="{EFF498AA-07AB-452F-AAA4-74D0DEAF8B2C}" sibTransId="{5D6546DC-1F5C-432A-84B9-3093A70FAD19}"/>
    <dgm:cxn modelId="{6495D9A6-7047-49C5-8787-C93D84DFA232}" type="presOf" srcId="{C1317F18-4C24-4DCE-AAC8-304DD3EBACE0}" destId="{0FA07078-7B52-4E85-B49D-279AED8F3CB9}" srcOrd="0" destOrd="0" presId="urn:microsoft.com/office/officeart/2008/layout/AlternatingHexagons"/>
    <dgm:cxn modelId="{F98BC7C5-6F36-427F-A4F0-173B3EAE0F4C}" type="presOf" srcId="{4B7141C0-8757-414B-8FF8-FE9A0A28DBEE}" destId="{FA643F2A-98A0-47C3-9136-1EC2474D7178}" srcOrd="0" destOrd="0" presId="urn:microsoft.com/office/officeart/2008/layout/AlternatingHexagons"/>
    <dgm:cxn modelId="{16E22ED1-FAFE-4243-852C-7A2414992615}" srcId="{4B7141C0-8757-414B-8FF8-FE9A0A28DBEE}" destId="{58DA5CA8-A063-49AA-BD98-31D40B7CB7A0}" srcOrd="0" destOrd="0" parTransId="{E06BC311-3244-4B9C-A326-E16C7EDA0206}" sibTransId="{7BEC8B8F-E66A-42AD-A5B9-78C93295518B}"/>
    <dgm:cxn modelId="{F104ABD9-19EE-4487-98B2-6478AECA52DF}" type="presOf" srcId="{DCD39FD5-9871-48D9-861D-5764EB911723}" destId="{95250589-C175-4BDF-8051-860BC9CA0392}" srcOrd="0" destOrd="0" presId="urn:microsoft.com/office/officeart/2008/layout/AlternatingHexagons"/>
    <dgm:cxn modelId="{E84275E9-24A8-4DCF-9462-CF90E7717102}" srcId="{377E5197-4708-43E0-95FA-1DBCF3DF5E75}" destId="{4B7141C0-8757-414B-8FF8-FE9A0A28DBEE}" srcOrd="0" destOrd="0" parTransId="{7E8FF325-5BC8-433A-B928-5D5A8FD7E0E1}" sibTransId="{DCD39FD5-9871-48D9-861D-5764EB911723}"/>
    <dgm:cxn modelId="{54908BEE-44EB-47F9-B53A-F9F9AB21E779}" srcId="{A4987332-7A07-4635-98EF-89A588A39464}" destId="{C1317F18-4C24-4DCE-AAC8-304DD3EBACE0}" srcOrd="0" destOrd="0" parTransId="{3AF59FA6-9F3C-4A2C-A214-62B8638FECCA}" sibTransId="{D31845DB-012C-445E-B672-46C86BC87423}"/>
    <dgm:cxn modelId="{5596A6F2-E61E-4FA6-836C-3369819270B4}" srcId="{377E5197-4708-43E0-95FA-1DBCF3DF5E75}" destId="{E26A7354-F1B3-4DDD-9AAB-0622A72C1B24}" srcOrd="1" destOrd="0" parTransId="{26C15A52-2EEA-49F4-9D14-3BE18C735852}" sibTransId="{31E38361-2BD6-4665-81B2-A7D64BD2CF5A}"/>
    <dgm:cxn modelId="{CC4257F9-A0EF-4425-AF9C-8F74CE7E0295}" type="presOf" srcId="{31E38361-2BD6-4665-81B2-A7D64BD2CF5A}" destId="{32CF08EF-0D4E-4D87-8564-CF9AC194D586}" srcOrd="0" destOrd="0" presId="urn:microsoft.com/office/officeart/2008/layout/AlternatingHexagons"/>
    <dgm:cxn modelId="{B0D1DDFD-3369-4A13-8492-8031BCF114BE}" type="presOf" srcId="{377E5197-4708-43E0-95FA-1DBCF3DF5E75}" destId="{92D563DF-DA18-4107-845C-328874D133D9}" srcOrd="0" destOrd="0" presId="urn:microsoft.com/office/officeart/2008/layout/AlternatingHexagons"/>
    <dgm:cxn modelId="{BBCAC7FE-CA64-4DF8-9B7A-A840E7348420}" type="presOf" srcId="{E26A7354-F1B3-4DDD-9AAB-0622A72C1B24}" destId="{12CC5841-7743-4F3E-BDF5-15B3818C9C7F}" srcOrd="0" destOrd="0" presId="urn:microsoft.com/office/officeart/2008/layout/AlternatingHexagons"/>
    <dgm:cxn modelId="{90036C63-3A32-4886-B96A-E382E5D5BB26}" type="presParOf" srcId="{92D563DF-DA18-4107-845C-328874D133D9}" destId="{3679C75E-9B46-4800-9FE4-70D254CE84A6}" srcOrd="0" destOrd="0" presId="urn:microsoft.com/office/officeart/2008/layout/AlternatingHexagons"/>
    <dgm:cxn modelId="{A6DE3B73-E82C-4D92-9082-10FB919E127B}" type="presParOf" srcId="{3679C75E-9B46-4800-9FE4-70D254CE84A6}" destId="{FA643F2A-98A0-47C3-9136-1EC2474D7178}" srcOrd="0" destOrd="0" presId="urn:microsoft.com/office/officeart/2008/layout/AlternatingHexagons"/>
    <dgm:cxn modelId="{3E30AE51-2E4C-4AD8-959E-22C4B17FC107}" type="presParOf" srcId="{3679C75E-9B46-4800-9FE4-70D254CE84A6}" destId="{6DB199E3-B9E7-40F5-B12E-C491898D94F0}" srcOrd="1" destOrd="0" presId="urn:microsoft.com/office/officeart/2008/layout/AlternatingHexagons"/>
    <dgm:cxn modelId="{1D8FBB43-2B2D-4A00-AE33-D13AC572FE60}" type="presParOf" srcId="{3679C75E-9B46-4800-9FE4-70D254CE84A6}" destId="{CE23E933-FBDA-4E93-9768-385D924A7650}" srcOrd="2" destOrd="0" presId="urn:microsoft.com/office/officeart/2008/layout/AlternatingHexagons"/>
    <dgm:cxn modelId="{FE72FA99-16DA-4FBC-B7A7-B79382A6830E}" type="presParOf" srcId="{3679C75E-9B46-4800-9FE4-70D254CE84A6}" destId="{97EA9AE3-89D9-4F1A-84E4-703E116BD7FA}" srcOrd="3" destOrd="0" presId="urn:microsoft.com/office/officeart/2008/layout/AlternatingHexagons"/>
    <dgm:cxn modelId="{73BC5FC5-D440-4975-9885-8E556AE3320A}" type="presParOf" srcId="{3679C75E-9B46-4800-9FE4-70D254CE84A6}" destId="{95250589-C175-4BDF-8051-860BC9CA0392}" srcOrd="4" destOrd="0" presId="urn:microsoft.com/office/officeart/2008/layout/AlternatingHexagons"/>
    <dgm:cxn modelId="{0FB641D9-778D-429B-A4E9-39605EAD4365}" type="presParOf" srcId="{92D563DF-DA18-4107-845C-328874D133D9}" destId="{7BA8A08F-4F0B-4752-B32A-B932BC349BD3}" srcOrd="1" destOrd="0" presId="urn:microsoft.com/office/officeart/2008/layout/AlternatingHexagons"/>
    <dgm:cxn modelId="{7499796A-FB20-48F0-953E-904FE414858C}" type="presParOf" srcId="{92D563DF-DA18-4107-845C-328874D133D9}" destId="{24825FFE-3239-47A0-8158-6CB56B601D72}" srcOrd="2" destOrd="0" presId="urn:microsoft.com/office/officeart/2008/layout/AlternatingHexagons"/>
    <dgm:cxn modelId="{C13DD028-0C86-48D9-B571-F9779A2D6BC4}" type="presParOf" srcId="{24825FFE-3239-47A0-8158-6CB56B601D72}" destId="{12CC5841-7743-4F3E-BDF5-15B3818C9C7F}" srcOrd="0" destOrd="0" presId="urn:microsoft.com/office/officeart/2008/layout/AlternatingHexagons"/>
    <dgm:cxn modelId="{71B7D0DE-4C70-4080-A63B-4E8AA725E603}" type="presParOf" srcId="{24825FFE-3239-47A0-8158-6CB56B601D72}" destId="{148B469A-7A56-4350-B0A7-888D4065EA58}" srcOrd="1" destOrd="0" presId="urn:microsoft.com/office/officeart/2008/layout/AlternatingHexagons"/>
    <dgm:cxn modelId="{64B97F0B-A454-4D4D-9DE7-4AFA2A9F1CFF}" type="presParOf" srcId="{24825FFE-3239-47A0-8158-6CB56B601D72}" destId="{F9AC8306-9A75-4E7A-AF2C-29CD7E6CA909}" srcOrd="2" destOrd="0" presId="urn:microsoft.com/office/officeart/2008/layout/AlternatingHexagons"/>
    <dgm:cxn modelId="{7473D681-1F64-477A-9D71-CAF14FE43B8D}" type="presParOf" srcId="{24825FFE-3239-47A0-8158-6CB56B601D72}" destId="{CAE2C749-D291-4B8D-A923-2B3AD11577D4}" srcOrd="3" destOrd="0" presId="urn:microsoft.com/office/officeart/2008/layout/AlternatingHexagons"/>
    <dgm:cxn modelId="{A818B91A-E035-47C6-A25D-C60752144364}" type="presParOf" srcId="{24825FFE-3239-47A0-8158-6CB56B601D72}" destId="{32CF08EF-0D4E-4D87-8564-CF9AC194D586}" srcOrd="4" destOrd="0" presId="urn:microsoft.com/office/officeart/2008/layout/AlternatingHexagons"/>
    <dgm:cxn modelId="{90C2BAF6-12AB-4E9B-B1B7-7DEAB92E56B3}" type="presParOf" srcId="{92D563DF-DA18-4107-845C-328874D133D9}" destId="{55E96230-DACE-4754-B121-734B73C026F3}" srcOrd="3" destOrd="0" presId="urn:microsoft.com/office/officeart/2008/layout/AlternatingHexagons"/>
    <dgm:cxn modelId="{1419E88C-2578-476E-BEFA-B846AE164E98}" type="presParOf" srcId="{92D563DF-DA18-4107-845C-328874D133D9}" destId="{BB74A5DE-5E96-4F5F-A530-F4E479D21D60}" srcOrd="4" destOrd="0" presId="urn:microsoft.com/office/officeart/2008/layout/AlternatingHexagons"/>
    <dgm:cxn modelId="{2C686F09-34AB-4BE9-953C-382AE3219F29}" type="presParOf" srcId="{BB74A5DE-5E96-4F5F-A530-F4E479D21D60}" destId="{70EF3025-5FB0-442F-98DC-66699E1B4640}" srcOrd="0" destOrd="0" presId="urn:microsoft.com/office/officeart/2008/layout/AlternatingHexagons"/>
    <dgm:cxn modelId="{949FAA97-EC74-47D1-B422-139872D7A7A7}" type="presParOf" srcId="{BB74A5DE-5E96-4F5F-A530-F4E479D21D60}" destId="{0FA07078-7B52-4E85-B49D-279AED8F3CB9}" srcOrd="1" destOrd="0" presId="urn:microsoft.com/office/officeart/2008/layout/AlternatingHexagons"/>
    <dgm:cxn modelId="{D4A52D41-90DE-4BAC-B9B5-3E3E4EBBAB32}" type="presParOf" srcId="{BB74A5DE-5E96-4F5F-A530-F4E479D21D60}" destId="{26E23CE4-B28F-42CA-B53C-21D57141C19C}" srcOrd="2" destOrd="0" presId="urn:microsoft.com/office/officeart/2008/layout/AlternatingHexagons"/>
    <dgm:cxn modelId="{AFA1131C-C3AD-4F84-9CBD-14DBCD7AF6EC}" type="presParOf" srcId="{BB74A5DE-5E96-4F5F-A530-F4E479D21D60}" destId="{E7F7E05F-AFDC-4289-AE9C-402124A6DA7D}" srcOrd="3" destOrd="0" presId="urn:microsoft.com/office/officeart/2008/layout/AlternatingHexagons"/>
    <dgm:cxn modelId="{D3747A11-F139-4776-933B-1FCC3F4C6571}" type="presParOf" srcId="{BB74A5DE-5E96-4F5F-A530-F4E479D21D60}" destId="{A7842546-6521-4B55-94AA-64B5C7C86334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713A50-7578-4E73-BB9C-789A49468FBC}" type="doc">
      <dgm:prSet loTypeId="urn:microsoft.com/office/officeart/2008/layout/PictureStrips" loCatId="list" qsTypeId="urn:microsoft.com/office/officeart/2005/8/quickstyle/3d5" qsCatId="3D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BFE5DC7F-B4AF-4B84-B788-2B8D36E9CB26}">
      <dgm:prSet phldrT="[Text]"/>
      <dgm:spPr>
        <a:solidFill>
          <a:schemeClr val="tx1">
            <a:lumMod val="75000"/>
            <a:lumOff val="25000"/>
            <a:alpha val="40000"/>
          </a:schemeClr>
        </a:solidFill>
        <a:ln>
          <a:solidFill>
            <a:srgbClr val="FF0000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Arial Black" panose="020B0A04020102020204" pitchFamily="34" charset="0"/>
            </a:rPr>
            <a:t>AI Detects </a:t>
          </a:r>
          <a:endParaRPr lang="en-US" dirty="0">
            <a:solidFill>
              <a:schemeClr val="bg1"/>
            </a:solidFill>
          </a:endParaRPr>
        </a:p>
      </dgm:t>
    </dgm:pt>
    <dgm:pt modelId="{3304FE9A-1605-4D9A-BF87-A7681A4E61BB}" type="parTrans" cxnId="{A4CB0E0C-1453-4842-8BD3-8F93241CD875}">
      <dgm:prSet/>
      <dgm:spPr/>
      <dgm:t>
        <a:bodyPr/>
        <a:lstStyle/>
        <a:p>
          <a:endParaRPr lang="en-US"/>
        </a:p>
      </dgm:t>
    </dgm:pt>
    <dgm:pt modelId="{636C0824-F641-4D30-8607-E7B8483BE4EA}" type="sibTrans" cxnId="{A4CB0E0C-1453-4842-8BD3-8F93241CD875}">
      <dgm:prSet/>
      <dgm:spPr/>
      <dgm:t>
        <a:bodyPr/>
        <a:lstStyle/>
        <a:p>
          <a:endParaRPr lang="en-US"/>
        </a:p>
      </dgm:t>
    </dgm:pt>
    <dgm:pt modelId="{9519CFD2-373C-4F5F-956F-CB59D9AAABBA}">
      <dgm:prSet phldrT="[Text]"/>
      <dgm:spPr>
        <a:solidFill>
          <a:schemeClr val="tx1">
            <a:lumMod val="75000"/>
            <a:lumOff val="25000"/>
            <a:alpha val="40000"/>
          </a:schemeClr>
        </a:solidFill>
        <a:ln>
          <a:solidFill>
            <a:srgbClr val="FF0000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Arial Black" panose="020B0A04020102020204" pitchFamily="34" charset="0"/>
            </a:rPr>
            <a:t>Checking User </a:t>
          </a:r>
          <a:endParaRPr lang="en-US" dirty="0">
            <a:solidFill>
              <a:schemeClr val="bg1"/>
            </a:solidFill>
          </a:endParaRPr>
        </a:p>
      </dgm:t>
    </dgm:pt>
    <dgm:pt modelId="{3CC94D52-FEBF-421C-A197-7F5D3CB5C745}" type="parTrans" cxnId="{3136CCFC-CD74-4051-A408-5E1F4D6D4C69}">
      <dgm:prSet/>
      <dgm:spPr/>
      <dgm:t>
        <a:bodyPr/>
        <a:lstStyle/>
        <a:p>
          <a:endParaRPr lang="en-US"/>
        </a:p>
      </dgm:t>
    </dgm:pt>
    <dgm:pt modelId="{70E6DC0E-E8CF-4218-AE49-D1BD716E484C}" type="sibTrans" cxnId="{3136CCFC-CD74-4051-A408-5E1F4D6D4C69}">
      <dgm:prSet/>
      <dgm:spPr/>
      <dgm:t>
        <a:bodyPr/>
        <a:lstStyle/>
        <a:p>
          <a:endParaRPr lang="en-US"/>
        </a:p>
      </dgm:t>
    </dgm:pt>
    <dgm:pt modelId="{F5407D3A-A2B8-4EFD-827C-C8EDFD403131}">
      <dgm:prSet phldrT="[Text]"/>
      <dgm:spPr>
        <a:solidFill>
          <a:schemeClr val="tx1">
            <a:lumMod val="75000"/>
            <a:lumOff val="25000"/>
            <a:alpha val="40000"/>
          </a:schemeClr>
        </a:solidFill>
        <a:ln>
          <a:solidFill>
            <a:srgbClr val="FF0000"/>
          </a:solidFill>
        </a:ln>
        <a:effectLst>
          <a:reflection blurRad="6350" stA="52000" endA="300" endPos="35000" dir="5400000" sy="-100000" algn="bl" rotWithShape="0"/>
        </a:effectLst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Arial Black" panose="020B0A04020102020204" pitchFamily="34" charset="0"/>
            </a:rPr>
            <a:t>Risk-Based Transaction </a:t>
          </a:r>
          <a:endParaRPr lang="en-US" dirty="0">
            <a:solidFill>
              <a:schemeClr val="bg1"/>
            </a:solidFill>
          </a:endParaRPr>
        </a:p>
      </dgm:t>
    </dgm:pt>
    <dgm:pt modelId="{A2D9AC6E-6904-45C9-9E8A-AC8A66A9A404}" type="parTrans" cxnId="{AC88A4DD-E6B4-420C-A38A-650DB8F6AEC0}">
      <dgm:prSet/>
      <dgm:spPr/>
      <dgm:t>
        <a:bodyPr/>
        <a:lstStyle/>
        <a:p>
          <a:endParaRPr lang="en-US"/>
        </a:p>
      </dgm:t>
    </dgm:pt>
    <dgm:pt modelId="{9611FD6F-89EF-4CB2-B1B9-A1A32172CA63}" type="sibTrans" cxnId="{AC88A4DD-E6B4-420C-A38A-650DB8F6AEC0}">
      <dgm:prSet/>
      <dgm:spPr/>
      <dgm:t>
        <a:bodyPr/>
        <a:lstStyle/>
        <a:p>
          <a:endParaRPr lang="en-US"/>
        </a:p>
      </dgm:t>
    </dgm:pt>
    <dgm:pt modelId="{8549740B-861A-4307-A175-EA8DE690A6CB}" type="pres">
      <dgm:prSet presAssocID="{42713A50-7578-4E73-BB9C-789A49468FBC}" presName="Name0" presStyleCnt="0">
        <dgm:presLayoutVars>
          <dgm:dir/>
          <dgm:resizeHandles val="exact"/>
        </dgm:presLayoutVars>
      </dgm:prSet>
      <dgm:spPr/>
    </dgm:pt>
    <dgm:pt modelId="{B3CF29A4-7D5E-463F-947C-3689A2D487B3}" type="pres">
      <dgm:prSet presAssocID="{BFE5DC7F-B4AF-4B84-B788-2B8D36E9CB26}" presName="composite" presStyleCnt="0"/>
      <dgm:spPr/>
    </dgm:pt>
    <dgm:pt modelId="{5A744A5F-87EE-43AD-BF8B-1D6FBD320C17}" type="pres">
      <dgm:prSet presAssocID="{BFE5DC7F-B4AF-4B84-B788-2B8D36E9CB26}" presName="rect1" presStyleLbl="trAlignAcc1" presStyleIdx="0" presStyleCnt="3">
        <dgm:presLayoutVars>
          <dgm:bulletEnabled val="1"/>
        </dgm:presLayoutVars>
      </dgm:prSet>
      <dgm:spPr/>
    </dgm:pt>
    <dgm:pt modelId="{5D78E76D-E2B7-4EA1-A363-F0DDB1714094}" type="pres">
      <dgm:prSet presAssocID="{BFE5DC7F-B4AF-4B84-B788-2B8D36E9CB26}" presName="rect2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3000" r="-83000"/>
          </a:stretch>
        </a:blipFill>
      </dgm:spPr>
    </dgm:pt>
    <dgm:pt modelId="{CE4D13F4-4453-447F-A6E1-04EFB6ADDC9E}" type="pres">
      <dgm:prSet presAssocID="{636C0824-F641-4D30-8607-E7B8483BE4EA}" presName="sibTrans" presStyleCnt="0"/>
      <dgm:spPr/>
    </dgm:pt>
    <dgm:pt modelId="{39C2D4AB-4344-493B-A4B0-9635812654E9}" type="pres">
      <dgm:prSet presAssocID="{9519CFD2-373C-4F5F-956F-CB59D9AAABBA}" presName="composite" presStyleCnt="0"/>
      <dgm:spPr/>
    </dgm:pt>
    <dgm:pt modelId="{87071BA9-B4FB-43AB-8F7F-7CBA4EAC5947}" type="pres">
      <dgm:prSet presAssocID="{9519CFD2-373C-4F5F-956F-CB59D9AAABBA}" presName="rect1" presStyleLbl="trAlignAcc1" presStyleIdx="1" presStyleCnt="3">
        <dgm:presLayoutVars>
          <dgm:bulletEnabled val="1"/>
        </dgm:presLayoutVars>
      </dgm:prSet>
      <dgm:spPr/>
    </dgm:pt>
    <dgm:pt modelId="{AE2FFC84-2055-4A97-9944-2AF491793C93}" type="pres">
      <dgm:prSet presAssocID="{9519CFD2-373C-4F5F-956F-CB59D9AAABBA}" presName="rect2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2000" r="-62000"/>
          </a:stretch>
        </a:blipFill>
      </dgm:spPr>
    </dgm:pt>
    <dgm:pt modelId="{4C163DD9-4630-4394-B931-0130112AE255}" type="pres">
      <dgm:prSet presAssocID="{70E6DC0E-E8CF-4218-AE49-D1BD716E484C}" presName="sibTrans" presStyleCnt="0"/>
      <dgm:spPr/>
    </dgm:pt>
    <dgm:pt modelId="{97F7A3AF-AB21-42DA-9F25-D04670519E1B}" type="pres">
      <dgm:prSet presAssocID="{F5407D3A-A2B8-4EFD-827C-C8EDFD403131}" presName="composite" presStyleCnt="0"/>
      <dgm:spPr/>
    </dgm:pt>
    <dgm:pt modelId="{EE68BB2F-7757-4DCC-8F5A-E2160304AAC1}" type="pres">
      <dgm:prSet presAssocID="{F5407D3A-A2B8-4EFD-827C-C8EDFD403131}" presName="rect1" presStyleLbl="trAlignAcc1" presStyleIdx="2" presStyleCnt="3">
        <dgm:presLayoutVars>
          <dgm:bulletEnabled val="1"/>
        </dgm:presLayoutVars>
      </dgm:prSet>
      <dgm:spPr/>
    </dgm:pt>
    <dgm:pt modelId="{BAA4EDAD-B0FA-4CD7-8FE3-F55BA971D62A}" type="pres">
      <dgm:prSet presAssocID="{F5407D3A-A2B8-4EFD-827C-C8EDFD403131}" presName="rect2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0" r="-70000"/>
          </a:stretch>
        </a:blipFill>
      </dgm:spPr>
    </dgm:pt>
  </dgm:ptLst>
  <dgm:cxnLst>
    <dgm:cxn modelId="{A4CB0E0C-1453-4842-8BD3-8F93241CD875}" srcId="{42713A50-7578-4E73-BB9C-789A49468FBC}" destId="{BFE5DC7F-B4AF-4B84-B788-2B8D36E9CB26}" srcOrd="0" destOrd="0" parTransId="{3304FE9A-1605-4D9A-BF87-A7681A4E61BB}" sibTransId="{636C0824-F641-4D30-8607-E7B8483BE4EA}"/>
    <dgm:cxn modelId="{378A9220-A9FA-49A8-B2BF-910A42017058}" type="presOf" srcId="{F5407D3A-A2B8-4EFD-827C-C8EDFD403131}" destId="{EE68BB2F-7757-4DCC-8F5A-E2160304AAC1}" srcOrd="0" destOrd="0" presId="urn:microsoft.com/office/officeart/2008/layout/PictureStrips"/>
    <dgm:cxn modelId="{BA6A004F-5684-4005-B9B6-A2E5B188C5A8}" type="presOf" srcId="{BFE5DC7F-B4AF-4B84-B788-2B8D36E9CB26}" destId="{5A744A5F-87EE-43AD-BF8B-1D6FBD320C17}" srcOrd="0" destOrd="0" presId="urn:microsoft.com/office/officeart/2008/layout/PictureStrips"/>
    <dgm:cxn modelId="{A5C2BC75-C527-49D7-A465-276A14D97E55}" type="presOf" srcId="{42713A50-7578-4E73-BB9C-789A49468FBC}" destId="{8549740B-861A-4307-A175-EA8DE690A6CB}" srcOrd="0" destOrd="0" presId="urn:microsoft.com/office/officeart/2008/layout/PictureStrips"/>
    <dgm:cxn modelId="{EA8C8A8D-F699-4C5C-AD4D-85B6F9B311D1}" type="presOf" srcId="{9519CFD2-373C-4F5F-956F-CB59D9AAABBA}" destId="{87071BA9-B4FB-43AB-8F7F-7CBA4EAC5947}" srcOrd="0" destOrd="0" presId="urn:microsoft.com/office/officeart/2008/layout/PictureStrips"/>
    <dgm:cxn modelId="{AC88A4DD-E6B4-420C-A38A-650DB8F6AEC0}" srcId="{42713A50-7578-4E73-BB9C-789A49468FBC}" destId="{F5407D3A-A2B8-4EFD-827C-C8EDFD403131}" srcOrd="2" destOrd="0" parTransId="{A2D9AC6E-6904-45C9-9E8A-AC8A66A9A404}" sibTransId="{9611FD6F-89EF-4CB2-B1B9-A1A32172CA63}"/>
    <dgm:cxn modelId="{3136CCFC-CD74-4051-A408-5E1F4D6D4C69}" srcId="{42713A50-7578-4E73-BB9C-789A49468FBC}" destId="{9519CFD2-373C-4F5F-956F-CB59D9AAABBA}" srcOrd="1" destOrd="0" parTransId="{3CC94D52-FEBF-421C-A197-7F5D3CB5C745}" sibTransId="{70E6DC0E-E8CF-4218-AE49-D1BD716E484C}"/>
    <dgm:cxn modelId="{495A190A-B5A4-4718-9F46-9AB05332B129}" type="presParOf" srcId="{8549740B-861A-4307-A175-EA8DE690A6CB}" destId="{B3CF29A4-7D5E-463F-947C-3689A2D487B3}" srcOrd="0" destOrd="0" presId="urn:microsoft.com/office/officeart/2008/layout/PictureStrips"/>
    <dgm:cxn modelId="{9F17482A-666E-42FA-89A2-5EACE130F22C}" type="presParOf" srcId="{B3CF29A4-7D5E-463F-947C-3689A2D487B3}" destId="{5A744A5F-87EE-43AD-BF8B-1D6FBD320C17}" srcOrd="0" destOrd="0" presId="urn:microsoft.com/office/officeart/2008/layout/PictureStrips"/>
    <dgm:cxn modelId="{5C32D6EE-3AC5-4433-AC60-4E2BA37B0F42}" type="presParOf" srcId="{B3CF29A4-7D5E-463F-947C-3689A2D487B3}" destId="{5D78E76D-E2B7-4EA1-A363-F0DDB1714094}" srcOrd="1" destOrd="0" presId="urn:microsoft.com/office/officeart/2008/layout/PictureStrips"/>
    <dgm:cxn modelId="{6ED50562-FF92-43A4-8E52-0F59BB567E0C}" type="presParOf" srcId="{8549740B-861A-4307-A175-EA8DE690A6CB}" destId="{CE4D13F4-4453-447F-A6E1-04EFB6ADDC9E}" srcOrd="1" destOrd="0" presId="urn:microsoft.com/office/officeart/2008/layout/PictureStrips"/>
    <dgm:cxn modelId="{C38115E0-D832-46F5-8B82-149D8C46693D}" type="presParOf" srcId="{8549740B-861A-4307-A175-EA8DE690A6CB}" destId="{39C2D4AB-4344-493B-A4B0-9635812654E9}" srcOrd="2" destOrd="0" presId="urn:microsoft.com/office/officeart/2008/layout/PictureStrips"/>
    <dgm:cxn modelId="{EE33D178-3E69-4DDF-8179-47E9C68CA3A1}" type="presParOf" srcId="{39C2D4AB-4344-493B-A4B0-9635812654E9}" destId="{87071BA9-B4FB-43AB-8F7F-7CBA4EAC5947}" srcOrd="0" destOrd="0" presId="urn:microsoft.com/office/officeart/2008/layout/PictureStrips"/>
    <dgm:cxn modelId="{2178DDFE-474D-4ADB-894F-B25B41D552A2}" type="presParOf" srcId="{39C2D4AB-4344-493B-A4B0-9635812654E9}" destId="{AE2FFC84-2055-4A97-9944-2AF491793C93}" srcOrd="1" destOrd="0" presId="urn:microsoft.com/office/officeart/2008/layout/PictureStrips"/>
    <dgm:cxn modelId="{4E3F9C36-3C07-45DC-A1EB-92070CF3B0A5}" type="presParOf" srcId="{8549740B-861A-4307-A175-EA8DE690A6CB}" destId="{4C163DD9-4630-4394-B931-0130112AE255}" srcOrd="3" destOrd="0" presId="urn:microsoft.com/office/officeart/2008/layout/PictureStrips"/>
    <dgm:cxn modelId="{A328C782-D72A-41AC-BA17-E919AF0A87A2}" type="presParOf" srcId="{8549740B-861A-4307-A175-EA8DE690A6CB}" destId="{97F7A3AF-AB21-42DA-9F25-D04670519E1B}" srcOrd="4" destOrd="0" presId="urn:microsoft.com/office/officeart/2008/layout/PictureStrips"/>
    <dgm:cxn modelId="{2EC90F31-6D3E-4BC2-A34F-49D8FD229254}" type="presParOf" srcId="{97F7A3AF-AB21-42DA-9F25-D04670519E1B}" destId="{EE68BB2F-7757-4DCC-8F5A-E2160304AAC1}" srcOrd="0" destOrd="0" presId="urn:microsoft.com/office/officeart/2008/layout/PictureStrips"/>
    <dgm:cxn modelId="{1117BE41-3CCB-4E46-AF30-D7C1E3D987D8}" type="presParOf" srcId="{97F7A3AF-AB21-42DA-9F25-D04670519E1B}" destId="{BAA4EDAD-B0FA-4CD7-8FE3-F55BA971D62A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6A4D2D3-1588-4691-9230-1E68B0C0FA17}" type="doc">
      <dgm:prSet loTypeId="urn:microsoft.com/office/officeart/2011/layout/InterconnectedBlockProcess" loCatId="process" qsTypeId="urn:microsoft.com/office/officeart/2005/8/quickstyle/3d5" qsCatId="3D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5109766E-8930-437D-B205-257E267D18CA}">
      <dgm:prSet phldrT="[Text]"/>
      <dgm:spPr/>
      <dgm:t>
        <a:bodyPr/>
        <a:lstStyle/>
        <a:p>
          <a:r>
            <a:rPr lang="en-US" dirty="0">
              <a:latin typeface="Arial Black" panose="020B0A04020102020204" pitchFamily="34" charset="0"/>
            </a:rPr>
            <a:t>TRACK</a:t>
          </a:r>
        </a:p>
      </dgm:t>
    </dgm:pt>
    <dgm:pt modelId="{928B2976-D06E-4476-8184-83909D422685}" type="parTrans" cxnId="{755E7A2B-F557-4F57-9B8A-3EDB7178D55F}">
      <dgm:prSet/>
      <dgm:spPr/>
      <dgm:t>
        <a:bodyPr/>
        <a:lstStyle/>
        <a:p>
          <a:endParaRPr lang="en-US"/>
        </a:p>
      </dgm:t>
    </dgm:pt>
    <dgm:pt modelId="{CE5DD6FC-F83B-446E-9282-0182DA76A483}" type="sibTrans" cxnId="{755E7A2B-F557-4F57-9B8A-3EDB7178D55F}">
      <dgm:prSet/>
      <dgm:spPr/>
      <dgm:t>
        <a:bodyPr/>
        <a:lstStyle/>
        <a:p>
          <a:endParaRPr lang="en-US"/>
        </a:p>
      </dgm:t>
    </dgm:pt>
    <dgm:pt modelId="{6C9F7BAB-555E-445A-8BB0-967A4442F6C5}">
      <dgm:prSet phldrT="[Text]" custT="1"/>
      <dgm:spPr/>
      <dgm:t>
        <a:bodyPr/>
        <a:lstStyle/>
        <a:p>
          <a:r>
            <a:rPr lang="en-US" sz="1100" dirty="0">
              <a:latin typeface="Arial Black" panose="020B0A04020102020204" pitchFamily="34" charset="0"/>
            </a:rPr>
            <a:t>every transaction is securely recorded and can’t be changed, making it easy to trace the money flow</a:t>
          </a:r>
        </a:p>
      </dgm:t>
    </dgm:pt>
    <dgm:pt modelId="{3E46658F-95C2-4CF4-8CA0-A9811996E210}" type="parTrans" cxnId="{41D85B17-7C14-4EE1-91C2-356B200E1D38}">
      <dgm:prSet/>
      <dgm:spPr/>
      <dgm:t>
        <a:bodyPr/>
        <a:lstStyle/>
        <a:p>
          <a:endParaRPr lang="en-US"/>
        </a:p>
      </dgm:t>
    </dgm:pt>
    <dgm:pt modelId="{88DD3ED0-5398-4617-B93B-D0F36468E0B2}" type="sibTrans" cxnId="{41D85B17-7C14-4EE1-91C2-356B200E1D38}">
      <dgm:prSet/>
      <dgm:spPr/>
      <dgm:t>
        <a:bodyPr/>
        <a:lstStyle/>
        <a:p>
          <a:endParaRPr lang="en-US"/>
        </a:p>
      </dgm:t>
    </dgm:pt>
    <dgm:pt modelId="{C967E66B-4FE3-4B7E-9F5F-0651C0D14724}">
      <dgm:prSet phldrT="[Text]"/>
      <dgm:spPr/>
      <dgm:t>
        <a:bodyPr/>
        <a:lstStyle/>
        <a:p>
          <a:r>
            <a:rPr lang="en-US" dirty="0">
              <a:latin typeface="Arial Black" panose="020B0A04020102020204" pitchFamily="34" charset="0"/>
            </a:rPr>
            <a:t>MONITORING</a:t>
          </a:r>
        </a:p>
      </dgm:t>
    </dgm:pt>
    <dgm:pt modelId="{C8CD09C0-5A54-487C-A6FD-F90264FE00EE}" type="parTrans" cxnId="{EB449CC7-C2F6-400B-8CC4-A9E00633CE6E}">
      <dgm:prSet/>
      <dgm:spPr/>
      <dgm:t>
        <a:bodyPr/>
        <a:lstStyle/>
        <a:p>
          <a:endParaRPr lang="en-US"/>
        </a:p>
      </dgm:t>
    </dgm:pt>
    <dgm:pt modelId="{24790287-CFDC-4E27-8DFD-30AD6DD42B45}" type="sibTrans" cxnId="{EB449CC7-C2F6-400B-8CC4-A9E00633CE6E}">
      <dgm:prSet/>
      <dgm:spPr/>
      <dgm:t>
        <a:bodyPr/>
        <a:lstStyle/>
        <a:p>
          <a:endParaRPr lang="en-US"/>
        </a:p>
      </dgm:t>
    </dgm:pt>
    <dgm:pt modelId="{6726B788-904E-4025-983E-540C5672677B}">
      <dgm:prSet phldrT="[Text]" custT="1"/>
      <dgm:spPr/>
      <dgm:t>
        <a:bodyPr/>
        <a:lstStyle/>
        <a:p>
          <a:r>
            <a:rPr lang="en-US" sz="1200" dirty="0">
              <a:latin typeface="Arial Black" panose="020B0A04020102020204" pitchFamily="34" charset="0"/>
            </a:rPr>
            <a:t>accounts are active for only a few months, receive huge amounts, and then stop being used</a:t>
          </a:r>
        </a:p>
      </dgm:t>
    </dgm:pt>
    <dgm:pt modelId="{EDDDB696-1F0E-47BE-A9DD-4446058B8FC9}" type="parTrans" cxnId="{567B7754-7BFC-4F6B-8FFD-876395EF1D00}">
      <dgm:prSet/>
      <dgm:spPr/>
      <dgm:t>
        <a:bodyPr/>
        <a:lstStyle/>
        <a:p>
          <a:endParaRPr lang="en-US"/>
        </a:p>
      </dgm:t>
    </dgm:pt>
    <dgm:pt modelId="{A399454F-9270-4A6C-A6A5-2222A0EFB62E}" type="sibTrans" cxnId="{567B7754-7BFC-4F6B-8FFD-876395EF1D00}">
      <dgm:prSet/>
      <dgm:spPr/>
      <dgm:t>
        <a:bodyPr/>
        <a:lstStyle/>
        <a:p>
          <a:endParaRPr lang="en-US"/>
        </a:p>
      </dgm:t>
    </dgm:pt>
    <dgm:pt modelId="{ACD73018-D601-4D81-8711-F7011222DE10}">
      <dgm:prSet phldrT="[Text]"/>
      <dgm:spPr/>
      <dgm:t>
        <a:bodyPr/>
        <a:lstStyle/>
        <a:p>
          <a:r>
            <a:rPr lang="en-US" dirty="0">
              <a:latin typeface="Arial Black" panose="020B0A04020102020204" pitchFamily="34" charset="0"/>
            </a:rPr>
            <a:t>SMARTER </a:t>
          </a:r>
        </a:p>
        <a:p>
          <a:r>
            <a:rPr lang="en-US" dirty="0">
              <a:latin typeface="Arial Black" panose="020B0A04020102020204" pitchFamily="34" charset="0"/>
            </a:rPr>
            <a:t>ID</a:t>
          </a:r>
        </a:p>
      </dgm:t>
    </dgm:pt>
    <dgm:pt modelId="{B9517D1B-6DAE-492B-9D64-BD98C06577A5}" type="parTrans" cxnId="{AE623E7C-2706-4263-8516-073EAE1CA12C}">
      <dgm:prSet/>
      <dgm:spPr/>
      <dgm:t>
        <a:bodyPr/>
        <a:lstStyle/>
        <a:p>
          <a:endParaRPr lang="en-US"/>
        </a:p>
      </dgm:t>
    </dgm:pt>
    <dgm:pt modelId="{523473F4-EDD3-41F7-9562-3C88D4262946}" type="sibTrans" cxnId="{AE623E7C-2706-4263-8516-073EAE1CA12C}">
      <dgm:prSet/>
      <dgm:spPr/>
      <dgm:t>
        <a:bodyPr/>
        <a:lstStyle/>
        <a:p>
          <a:endParaRPr lang="en-US"/>
        </a:p>
      </dgm:t>
    </dgm:pt>
    <dgm:pt modelId="{E66042CA-B25E-4363-80F1-0AAC18A34D1E}">
      <dgm:prSet phldrT="[Text]" custT="1"/>
      <dgm:spPr/>
      <dgm:t>
        <a:bodyPr/>
        <a:lstStyle/>
        <a:p>
          <a:r>
            <a:rPr lang="en-US" sz="1400" dirty="0">
              <a:latin typeface="Arial Black" panose="020B0A04020102020204" pitchFamily="34" charset="0"/>
            </a:rPr>
            <a:t>bank’s AI system detects this and blocks the accounts before they can be misused.</a:t>
          </a:r>
        </a:p>
      </dgm:t>
    </dgm:pt>
    <dgm:pt modelId="{2B27DF80-222C-498E-819D-9B1BC979F891}" type="parTrans" cxnId="{D85FCDCE-DFF3-4572-8CE6-1E798E342FE8}">
      <dgm:prSet/>
      <dgm:spPr/>
      <dgm:t>
        <a:bodyPr/>
        <a:lstStyle/>
        <a:p>
          <a:endParaRPr lang="en-US"/>
        </a:p>
      </dgm:t>
    </dgm:pt>
    <dgm:pt modelId="{84A9680D-AC9A-4744-B87B-A00E4444F314}" type="sibTrans" cxnId="{D85FCDCE-DFF3-4572-8CE6-1E798E342FE8}">
      <dgm:prSet/>
      <dgm:spPr/>
      <dgm:t>
        <a:bodyPr/>
        <a:lstStyle/>
        <a:p>
          <a:endParaRPr lang="en-US"/>
        </a:p>
      </dgm:t>
    </dgm:pt>
    <dgm:pt modelId="{4B5ED792-0D23-4D8C-A159-3EB7571982D7}" type="pres">
      <dgm:prSet presAssocID="{16A4D2D3-1588-4691-9230-1E68B0C0FA17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B4C937CB-1473-44A9-BDFA-02B832B9E487}" type="pres">
      <dgm:prSet presAssocID="{ACD73018-D601-4D81-8711-F7011222DE10}" presName="ChildAccent3" presStyleCnt="0"/>
      <dgm:spPr/>
    </dgm:pt>
    <dgm:pt modelId="{E786E776-70C4-488B-A3D5-050603710B9F}" type="pres">
      <dgm:prSet presAssocID="{ACD73018-D601-4D81-8711-F7011222DE10}" presName="ChildAccent" presStyleLbl="alignImgPlace1" presStyleIdx="0" presStyleCnt="3"/>
      <dgm:spPr/>
    </dgm:pt>
    <dgm:pt modelId="{8D633953-9FFB-4A59-8999-4A217A071B0E}" type="pres">
      <dgm:prSet presAssocID="{ACD73018-D601-4D81-8711-F7011222DE10}" presName="Child3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FC86E595-5FCF-4D8D-8A91-00F5F38A37C4}" type="pres">
      <dgm:prSet presAssocID="{ACD73018-D601-4D81-8711-F7011222DE10}" presName="Parent3" presStyleLbl="node1" presStyleIdx="0" presStyleCnt="3">
        <dgm:presLayoutVars>
          <dgm:chMax val="2"/>
          <dgm:chPref val="1"/>
          <dgm:bulletEnabled val="1"/>
        </dgm:presLayoutVars>
      </dgm:prSet>
      <dgm:spPr/>
    </dgm:pt>
    <dgm:pt modelId="{0D912096-2387-4168-A878-ED1F9FF10B9A}" type="pres">
      <dgm:prSet presAssocID="{C967E66B-4FE3-4B7E-9F5F-0651C0D14724}" presName="ChildAccent2" presStyleCnt="0"/>
      <dgm:spPr/>
    </dgm:pt>
    <dgm:pt modelId="{CCA00CF6-312D-48D4-9A3A-6318E27D24CF}" type="pres">
      <dgm:prSet presAssocID="{C967E66B-4FE3-4B7E-9F5F-0651C0D14724}" presName="ChildAccent" presStyleLbl="alignImgPlace1" presStyleIdx="1" presStyleCnt="3"/>
      <dgm:spPr/>
    </dgm:pt>
    <dgm:pt modelId="{62D348A8-778E-4935-9CFA-F8D810AC1472}" type="pres">
      <dgm:prSet presAssocID="{C967E66B-4FE3-4B7E-9F5F-0651C0D14724}" presName="Child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37A42563-2CE7-4A2B-B97A-DFB11ED08FCD}" type="pres">
      <dgm:prSet presAssocID="{C967E66B-4FE3-4B7E-9F5F-0651C0D14724}" presName="Parent2" presStyleLbl="node1" presStyleIdx="1" presStyleCnt="3">
        <dgm:presLayoutVars>
          <dgm:chMax val="2"/>
          <dgm:chPref val="1"/>
          <dgm:bulletEnabled val="1"/>
        </dgm:presLayoutVars>
      </dgm:prSet>
      <dgm:spPr/>
    </dgm:pt>
    <dgm:pt modelId="{ED22AF3C-402F-4C85-A8A7-56EAC1010175}" type="pres">
      <dgm:prSet presAssocID="{5109766E-8930-437D-B205-257E267D18CA}" presName="ChildAccent1" presStyleCnt="0"/>
      <dgm:spPr/>
    </dgm:pt>
    <dgm:pt modelId="{421E11CC-93AD-45BC-834D-2A0561512D64}" type="pres">
      <dgm:prSet presAssocID="{5109766E-8930-437D-B205-257E267D18CA}" presName="ChildAccent" presStyleLbl="alignImgPlace1" presStyleIdx="2" presStyleCnt="3"/>
      <dgm:spPr/>
    </dgm:pt>
    <dgm:pt modelId="{1B42B831-184D-4613-A7F4-5BA2F0E59B6B}" type="pres">
      <dgm:prSet presAssocID="{5109766E-8930-437D-B205-257E267D18CA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F20124F7-8270-4794-8038-CB8D1BBEEBC8}" type="pres">
      <dgm:prSet presAssocID="{5109766E-8930-437D-B205-257E267D18CA}" presName="Parent1" presStyleLbl="node1" presStyleIdx="2" presStyleCnt="3">
        <dgm:presLayoutVars>
          <dgm:chMax val="2"/>
          <dgm:chPref val="1"/>
          <dgm:bulletEnabled val="1"/>
        </dgm:presLayoutVars>
      </dgm:prSet>
      <dgm:spPr/>
    </dgm:pt>
  </dgm:ptLst>
  <dgm:cxnLst>
    <dgm:cxn modelId="{D8656D0C-165C-46B0-AED8-76E6B647A337}" type="presOf" srcId="{6726B788-904E-4025-983E-540C5672677B}" destId="{CCA00CF6-312D-48D4-9A3A-6318E27D24CF}" srcOrd="0" destOrd="0" presId="urn:microsoft.com/office/officeart/2011/layout/InterconnectedBlockProcess"/>
    <dgm:cxn modelId="{7B04BC0F-E019-4AB4-B37B-EF04712D1651}" type="presOf" srcId="{6726B788-904E-4025-983E-540C5672677B}" destId="{62D348A8-778E-4935-9CFA-F8D810AC1472}" srcOrd="1" destOrd="0" presId="urn:microsoft.com/office/officeart/2011/layout/InterconnectedBlockProcess"/>
    <dgm:cxn modelId="{41D85B17-7C14-4EE1-91C2-356B200E1D38}" srcId="{5109766E-8930-437D-B205-257E267D18CA}" destId="{6C9F7BAB-555E-445A-8BB0-967A4442F6C5}" srcOrd="0" destOrd="0" parTransId="{3E46658F-95C2-4CF4-8CA0-A9811996E210}" sibTransId="{88DD3ED0-5398-4617-B93B-D0F36468E0B2}"/>
    <dgm:cxn modelId="{C7E81021-795D-4A2E-99A6-791077FFF3A8}" type="presOf" srcId="{E66042CA-B25E-4363-80F1-0AAC18A34D1E}" destId="{8D633953-9FFB-4A59-8999-4A217A071B0E}" srcOrd="1" destOrd="0" presId="urn:microsoft.com/office/officeart/2011/layout/InterconnectedBlockProcess"/>
    <dgm:cxn modelId="{755E7A2B-F557-4F57-9B8A-3EDB7178D55F}" srcId="{16A4D2D3-1588-4691-9230-1E68B0C0FA17}" destId="{5109766E-8930-437D-B205-257E267D18CA}" srcOrd="0" destOrd="0" parTransId="{928B2976-D06E-4476-8184-83909D422685}" sibTransId="{CE5DD6FC-F83B-446E-9282-0182DA76A483}"/>
    <dgm:cxn modelId="{35984231-F49E-4BF4-9517-D11025BCCBE8}" type="presOf" srcId="{5109766E-8930-437D-B205-257E267D18CA}" destId="{F20124F7-8270-4794-8038-CB8D1BBEEBC8}" srcOrd="0" destOrd="0" presId="urn:microsoft.com/office/officeart/2011/layout/InterconnectedBlockProcess"/>
    <dgm:cxn modelId="{567B7754-7BFC-4F6B-8FFD-876395EF1D00}" srcId="{C967E66B-4FE3-4B7E-9F5F-0651C0D14724}" destId="{6726B788-904E-4025-983E-540C5672677B}" srcOrd="0" destOrd="0" parTransId="{EDDDB696-1F0E-47BE-A9DD-4446058B8FC9}" sibTransId="{A399454F-9270-4A6C-A6A5-2222A0EFB62E}"/>
    <dgm:cxn modelId="{AE623E7C-2706-4263-8516-073EAE1CA12C}" srcId="{16A4D2D3-1588-4691-9230-1E68B0C0FA17}" destId="{ACD73018-D601-4D81-8711-F7011222DE10}" srcOrd="2" destOrd="0" parTransId="{B9517D1B-6DAE-492B-9D64-BD98C06577A5}" sibTransId="{523473F4-EDD3-41F7-9562-3C88D4262946}"/>
    <dgm:cxn modelId="{BBA09B86-EEE2-4A34-A1A4-6E4421CF3F8D}" type="presOf" srcId="{6C9F7BAB-555E-445A-8BB0-967A4442F6C5}" destId="{1B42B831-184D-4613-A7F4-5BA2F0E59B6B}" srcOrd="1" destOrd="0" presId="urn:microsoft.com/office/officeart/2011/layout/InterconnectedBlockProcess"/>
    <dgm:cxn modelId="{974ED58B-D920-4521-AA85-02FEB8BC95E2}" type="presOf" srcId="{E66042CA-B25E-4363-80F1-0AAC18A34D1E}" destId="{E786E776-70C4-488B-A3D5-050603710B9F}" srcOrd="0" destOrd="0" presId="urn:microsoft.com/office/officeart/2011/layout/InterconnectedBlockProcess"/>
    <dgm:cxn modelId="{49CA2CC7-BACD-4ACE-9E07-8628838B04BB}" type="presOf" srcId="{ACD73018-D601-4D81-8711-F7011222DE10}" destId="{FC86E595-5FCF-4D8D-8A91-00F5F38A37C4}" srcOrd="0" destOrd="0" presId="urn:microsoft.com/office/officeart/2011/layout/InterconnectedBlockProcess"/>
    <dgm:cxn modelId="{EB449CC7-C2F6-400B-8CC4-A9E00633CE6E}" srcId="{16A4D2D3-1588-4691-9230-1E68B0C0FA17}" destId="{C967E66B-4FE3-4B7E-9F5F-0651C0D14724}" srcOrd="1" destOrd="0" parTransId="{C8CD09C0-5A54-487C-A6FD-F90264FE00EE}" sibTransId="{24790287-CFDC-4E27-8DFD-30AD6DD42B45}"/>
    <dgm:cxn modelId="{D85FCDCE-DFF3-4572-8CE6-1E798E342FE8}" srcId="{ACD73018-D601-4D81-8711-F7011222DE10}" destId="{E66042CA-B25E-4363-80F1-0AAC18A34D1E}" srcOrd="0" destOrd="0" parTransId="{2B27DF80-222C-498E-819D-9B1BC979F891}" sibTransId="{84A9680D-AC9A-4744-B87B-A00E4444F314}"/>
    <dgm:cxn modelId="{51C413D0-F4B7-45A3-B1BD-57E38E338F77}" type="presOf" srcId="{16A4D2D3-1588-4691-9230-1E68B0C0FA17}" destId="{4B5ED792-0D23-4D8C-A159-3EB7571982D7}" srcOrd="0" destOrd="0" presId="urn:microsoft.com/office/officeart/2011/layout/InterconnectedBlockProcess"/>
    <dgm:cxn modelId="{3231BDEE-1C74-46E2-888C-0A33B2214BD1}" type="presOf" srcId="{C967E66B-4FE3-4B7E-9F5F-0651C0D14724}" destId="{37A42563-2CE7-4A2B-B97A-DFB11ED08FCD}" srcOrd="0" destOrd="0" presId="urn:microsoft.com/office/officeart/2011/layout/InterconnectedBlockProcess"/>
    <dgm:cxn modelId="{B05F1EF0-6AD5-4340-9644-F1F585EA9772}" type="presOf" srcId="{6C9F7BAB-555E-445A-8BB0-967A4442F6C5}" destId="{421E11CC-93AD-45BC-834D-2A0561512D64}" srcOrd="0" destOrd="0" presId="urn:microsoft.com/office/officeart/2011/layout/InterconnectedBlockProcess"/>
    <dgm:cxn modelId="{CC287646-0237-471F-8784-20AD2706820B}" type="presParOf" srcId="{4B5ED792-0D23-4D8C-A159-3EB7571982D7}" destId="{B4C937CB-1473-44A9-BDFA-02B832B9E487}" srcOrd="0" destOrd="0" presId="urn:microsoft.com/office/officeart/2011/layout/InterconnectedBlockProcess"/>
    <dgm:cxn modelId="{7CB8687D-EA0E-4713-BBA3-AF7F3C3DFFBF}" type="presParOf" srcId="{B4C937CB-1473-44A9-BDFA-02B832B9E487}" destId="{E786E776-70C4-488B-A3D5-050603710B9F}" srcOrd="0" destOrd="0" presId="urn:microsoft.com/office/officeart/2011/layout/InterconnectedBlockProcess"/>
    <dgm:cxn modelId="{458DE2BB-2F47-4FFD-8825-09AC5D45D4A0}" type="presParOf" srcId="{4B5ED792-0D23-4D8C-A159-3EB7571982D7}" destId="{8D633953-9FFB-4A59-8999-4A217A071B0E}" srcOrd="1" destOrd="0" presId="urn:microsoft.com/office/officeart/2011/layout/InterconnectedBlockProcess"/>
    <dgm:cxn modelId="{2C3835F2-8161-426F-8E39-560396A25793}" type="presParOf" srcId="{4B5ED792-0D23-4D8C-A159-3EB7571982D7}" destId="{FC86E595-5FCF-4D8D-8A91-00F5F38A37C4}" srcOrd="2" destOrd="0" presId="urn:microsoft.com/office/officeart/2011/layout/InterconnectedBlockProcess"/>
    <dgm:cxn modelId="{70315748-1F9C-497C-A031-D30756875F95}" type="presParOf" srcId="{4B5ED792-0D23-4D8C-A159-3EB7571982D7}" destId="{0D912096-2387-4168-A878-ED1F9FF10B9A}" srcOrd="3" destOrd="0" presId="urn:microsoft.com/office/officeart/2011/layout/InterconnectedBlockProcess"/>
    <dgm:cxn modelId="{12D152CF-1867-4BF3-9D25-CFEE6FEFB169}" type="presParOf" srcId="{0D912096-2387-4168-A878-ED1F9FF10B9A}" destId="{CCA00CF6-312D-48D4-9A3A-6318E27D24CF}" srcOrd="0" destOrd="0" presId="urn:microsoft.com/office/officeart/2011/layout/InterconnectedBlockProcess"/>
    <dgm:cxn modelId="{B34435D5-C048-4BBE-A1A2-6EC1C70C9883}" type="presParOf" srcId="{4B5ED792-0D23-4D8C-A159-3EB7571982D7}" destId="{62D348A8-778E-4935-9CFA-F8D810AC1472}" srcOrd="4" destOrd="0" presId="urn:microsoft.com/office/officeart/2011/layout/InterconnectedBlockProcess"/>
    <dgm:cxn modelId="{DB2F4405-F092-42F0-9E84-CAFD77FEA949}" type="presParOf" srcId="{4B5ED792-0D23-4D8C-A159-3EB7571982D7}" destId="{37A42563-2CE7-4A2B-B97A-DFB11ED08FCD}" srcOrd="5" destOrd="0" presId="urn:microsoft.com/office/officeart/2011/layout/InterconnectedBlockProcess"/>
    <dgm:cxn modelId="{D6EF0A66-4D17-4B9A-AB9C-F1D060318299}" type="presParOf" srcId="{4B5ED792-0D23-4D8C-A159-3EB7571982D7}" destId="{ED22AF3C-402F-4C85-A8A7-56EAC1010175}" srcOrd="6" destOrd="0" presId="urn:microsoft.com/office/officeart/2011/layout/InterconnectedBlockProcess"/>
    <dgm:cxn modelId="{6C5EDFCE-6AE6-4ADA-96FB-2ADACF96D836}" type="presParOf" srcId="{ED22AF3C-402F-4C85-A8A7-56EAC1010175}" destId="{421E11CC-93AD-45BC-834D-2A0561512D64}" srcOrd="0" destOrd="0" presId="urn:microsoft.com/office/officeart/2011/layout/InterconnectedBlockProcess"/>
    <dgm:cxn modelId="{F0291604-4378-405A-9EAE-AD2EF114C0D9}" type="presParOf" srcId="{4B5ED792-0D23-4D8C-A159-3EB7571982D7}" destId="{1B42B831-184D-4613-A7F4-5BA2F0E59B6B}" srcOrd="7" destOrd="0" presId="urn:microsoft.com/office/officeart/2011/layout/InterconnectedBlockProcess"/>
    <dgm:cxn modelId="{32F07B99-C682-48EA-841F-B67C23000A39}" type="presParOf" srcId="{4B5ED792-0D23-4D8C-A159-3EB7571982D7}" destId="{F20124F7-8270-4794-8038-CB8D1BBEEBC8}" srcOrd="8" destOrd="0" presId="urn:microsoft.com/office/officeart/2011/layout/InterconnectedBlockProcess"/>
  </dgm:cxnLst>
  <dgm:bg/>
  <dgm:whole>
    <a:ln w="9525" cap="flat" cmpd="sng" algn="ctr">
      <a:noFill/>
      <a:prstDash val="solid"/>
      <a:round/>
      <a:headEnd type="none" w="med" len="med"/>
      <a:tailEnd type="none" w="med" len="med"/>
    </a:ln>
    <a:effectLst>
      <a:reflection blurRad="6350" stA="52000" endA="300" endPos="35000" dir="5400000" sy="-100000" algn="bl" rotWithShape="0"/>
    </a:effectLst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643F2A-98A0-47C3-9136-1EC2474D7178}">
      <dsp:nvSpPr>
        <dsp:cNvPr id="0" name=""/>
        <dsp:cNvSpPr/>
      </dsp:nvSpPr>
      <dsp:spPr>
        <a:xfrm rot="5400000">
          <a:off x="3408417" y="604330"/>
          <a:ext cx="2238550" cy="1947538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  <a:sp3d extrusionH="28000" prstMaterial="matte"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 Black" panose="020B0A04020102020204" pitchFamily="34" charset="0"/>
            </a:rPr>
            <a:t>PROPOSED S</a:t>
          </a:r>
          <a:r>
            <a:rPr lang="en-US" sz="1600" kern="1200" dirty="0">
              <a:latin typeface="Arial Black" panose="020B0A04020102020204" pitchFamily="34" charset="0"/>
            </a:rPr>
            <a:t>OLUTION</a:t>
          </a:r>
        </a:p>
      </dsp:txBody>
      <dsp:txXfrm rot="-5400000">
        <a:off x="3857414" y="807665"/>
        <a:ext cx="1340556" cy="1540868"/>
      </dsp:txXfrm>
    </dsp:sp>
    <dsp:sp modelId="{6DB199E3-B9E7-40F5-B12E-C491898D94F0}">
      <dsp:nvSpPr>
        <dsp:cNvPr id="0" name=""/>
        <dsp:cNvSpPr/>
      </dsp:nvSpPr>
      <dsp:spPr>
        <a:xfrm>
          <a:off x="5560559" y="906534"/>
          <a:ext cx="2498222" cy="13431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p3d extrusionH="28000" prstMaterial="matte"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>
            <a:solidFill>
              <a:schemeClr val="bg1"/>
            </a:solidFill>
          </a:endParaRPr>
        </a:p>
      </dsp:txBody>
      <dsp:txXfrm>
        <a:off x="5560559" y="906534"/>
        <a:ext cx="2498222" cy="1343130"/>
      </dsp:txXfrm>
    </dsp:sp>
    <dsp:sp modelId="{95250589-C175-4BDF-8051-860BC9CA0392}">
      <dsp:nvSpPr>
        <dsp:cNvPr id="0" name=""/>
        <dsp:cNvSpPr/>
      </dsp:nvSpPr>
      <dsp:spPr>
        <a:xfrm rot="5400000">
          <a:off x="1305074" y="604330"/>
          <a:ext cx="2238550" cy="1947538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shade val="80000"/>
            <a:hueOff val="-96283"/>
            <a:satOff val="2033"/>
            <a:lumOff val="5416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 Black" panose="020B0A04020102020204" pitchFamily="34" charset="0"/>
            </a:rPr>
            <a:t>OVERVIEW</a:t>
          </a:r>
        </a:p>
      </dsp:txBody>
      <dsp:txXfrm rot="-5400000">
        <a:off x="1754071" y="807665"/>
        <a:ext cx="1340556" cy="1540868"/>
      </dsp:txXfrm>
    </dsp:sp>
    <dsp:sp modelId="{12CC5841-7743-4F3E-BDF5-15B3818C9C7F}">
      <dsp:nvSpPr>
        <dsp:cNvPr id="0" name=""/>
        <dsp:cNvSpPr/>
      </dsp:nvSpPr>
      <dsp:spPr>
        <a:xfrm rot="5400000">
          <a:off x="2352716" y="2504412"/>
          <a:ext cx="2238550" cy="1947538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shade val="80000"/>
            <a:hueOff val="-192566"/>
            <a:satOff val="4066"/>
            <a:lumOff val="10832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  <a:sp3d extrusionH="28000" prstMaterial="matte"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 Black" panose="020B0A04020102020204" pitchFamily="34" charset="0"/>
            </a:rPr>
            <a:t>PROPOSED SOLUTION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 Black" panose="020B0A04020102020204" pitchFamily="34" charset="0"/>
            </a:rPr>
            <a:t>EXPLAINATION</a:t>
          </a:r>
          <a:endParaRPr lang="en-US" sz="1100" kern="1200" dirty="0"/>
        </a:p>
      </dsp:txBody>
      <dsp:txXfrm rot="-5400000">
        <a:off x="2801713" y="2707747"/>
        <a:ext cx="1340556" cy="1540868"/>
      </dsp:txXfrm>
    </dsp:sp>
    <dsp:sp modelId="{148B469A-7A56-4350-B0A7-888D4065EA58}">
      <dsp:nvSpPr>
        <dsp:cNvPr id="0" name=""/>
        <dsp:cNvSpPr/>
      </dsp:nvSpPr>
      <dsp:spPr>
        <a:xfrm>
          <a:off x="0" y="2806616"/>
          <a:ext cx="2417634" cy="13431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p3d extrusionH="28000" prstMaterial="matte"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 </a:t>
          </a:r>
        </a:p>
      </dsp:txBody>
      <dsp:txXfrm>
        <a:off x="0" y="2806616"/>
        <a:ext cx="2417634" cy="1343130"/>
      </dsp:txXfrm>
    </dsp:sp>
    <dsp:sp modelId="{32CF08EF-0D4E-4D87-8564-CF9AC194D586}">
      <dsp:nvSpPr>
        <dsp:cNvPr id="0" name=""/>
        <dsp:cNvSpPr/>
      </dsp:nvSpPr>
      <dsp:spPr>
        <a:xfrm rot="5400000">
          <a:off x="4467646" y="2504412"/>
          <a:ext cx="2238550" cy="1947538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shade val="80000"/>
            <a:hueOff val="-288849"/>
            <a:satOff val="6100"/>
            <a:lumOff val="16249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 Black" panose="020B0A04020102020204" pitchFamily="34" charset="0"/>
            </a:rPr>
            <a:t>TECHNICAL</a:t>
          </a:r>
          <a:endParaRPr lang="en-US" sz="1700" kern="1200" dirty="0">
            <a:latin typeface="Arial Black" panose="020B0A04020102020204" pitchFamily="34" charset="0"/>
          </a:endParaRP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rial Black" panose="020B0A04020102020204" pitchFamily="34" charset="0"/>
            </a:rPr>
            <a:t>APPROACH</a:t>
          </a:r>
        </a:p>
      </dsp:txBody>
      <dsp:txXfrm rot="-5400000">
        <a:off x="4916643" y="2707747"/>
        <a:ext cx="1340556" cy="1540868"/>
      </dsp:txXfrm>
    </dsp:sp>
    <dsp:sp modelId="{70EF3025-5FB0-442F-98DC-66699E1B4640}">
      <dsp:nvSpPr>
        <dsp:cNvPr id="0" name=""/>
        <dsp:cNvSpPr/>
      </dsp:nvSpPr>
      <dsp:spPr>
        <a:xfrm rot="5400000">
          <a:off x="3408417" y="4404493"/>
          <a:ext cx="2238550" cy="1947538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shade val="80000"/>
            <a:hueOff val="-385132"/>
            <a:satOff val="8133"/>
            <a:lumOff val="21665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  <a:sp3d extrusionH="28000" prstMaterial="matte"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rPr>
            <a:t>Impact &amp; Benefits</a:t>
          </a:r>
          <a:endParaRPr lang="en-US" sz="2000" kern="1200" dirty="0"/>
        </a:p>
      </dsp:txBody>
      <dsp:txXfrm rot="-5400000">
        <a:off x="3857414" y="4607828"/>
        <a:ext cx="1340556" cy="1540868"/>
      </dsp:txXfrm>
    </dsp:sp>
    <dsp:sp modelId="{0FA07078-7B52-4E85-B49D-279AED8F3CB9}">
      <dsp:nvSpPr>
        <dsp:cNvPr id="0" name=""/>
        <dsp:cNvSpPr/>
      </dsp:nvSpPr>
      <dsp:spPr>
        <a:xfrm>
          <a:off x="5560559" y="4706698"/>
          <a:ext cx="2498222" cy="13431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p3d extrusionH="28000" prstMaterial="matte"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 </a:t>
          </a:r>
        </a:p>
      </dsp:txBody>
      <dsp:txXfrm>
        <a:off x="5560559" y="4706698"/>
        <a:ext cx="2498222" cy="1343130"/>
      </dsp:txXfrm>
    </dsp:sp>
    <dsp:sp modelId="{A7842546-6521-4B55-94AA-64B5C7C86334}">
      <dsp:nvSpPr>
        <dsp:cNvPr id="0" name=""/>
        <dsp:cNvSpPr/>
      </dsp:nvSpPr>
      <dsp:spPr>
        <a:xfrm rot="5400000">
          <a:off x="1345272" y="4404493"/>
          <a:ext cx="2238550" cy="1947538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shade val="80000"/>
            <a:hueOff val="-481415"/>
            <a:satOff val="10166"/>
            <a:lumOff val="27081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  <a:sp3d extrusionH="28000" prstMaterial="matte"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rPr>
            <a:t>FEASIBILITY &amp;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rPr>
            <a:t>VIABILITY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1794269" y="4607828"/>
        <a:ext cx="1340556" cy="15408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744A5F-87EE-43AD-BF8B-1D6FBD320C17}">
      <dsp:nvSpPr>
        <dsp:cNvPr id="0" name=""/>
        <dsp:cNvSpPr/>
      </dsp:nvSpPr>
      <dsp:spPr>
        <a:xfrm>
          <a:off x="940344" y="317246"/>
          <a:ext cx="3351580" cy="1047368"/>
        </a:xfrm>
        <a:prstGeom prst="rect">
          <a:avLst/>
        </a:prstGeom>
        <a:solidFill>
          <a:schemeClr val="tx1">
            <a:lumMod val="75000"/>
            <a:lumOff val="25000"/>
            <a:alpha val="40000"/>
          </a:schemeClr>
        </a:solidFill>
        <a:ln w="6350" cap="flat" cmpd="sng" algn="ctr">
          <a:solidFill>
            <a:srgbClr val="FF0000"/>
          </a:solidFill>
          <a:prstDash val="solid"/>
          <a:miter lim="800000"/>
        </a:ln>
        <a:effectLst/>
        <a:sp3d extrusionH="3810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9418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bg1"/>
              </a:solidFill>
              <a:latin typeface="Arial Black" panose="020B0A04020102020204" pitchFamily="34" charset="0"/>
            </a:rPr>
            <a:t>AI Detects </a:t>
          </a:r>
          <a:endParaRPr lang="en-US" sz="2600" kern="1200" dirty="0">
            <a:solidFill>
              <a:schemeClr val="bg1"/>
            </a:solidFill>
          </a:endParaRPr>
        </a:p>
      </dsp:txBody>
      <dsp:txXfrm>
        <a:off x="940344" y="317246"/>
        <a:ext cx="3351580" cy="1047368"/>
      </dsp:txXfrm>
    </dsp:sp>
    <dsp:sp modelId="{5D78E76D-E2B7-4EA1-A363-F0DDB1714094}">
      <dsp:nvSpPr>
        <dsp:cNvPr id="0" name=""/>
        <dsp:cNvSpPr/>
      </dsp:nvSpPr>
      <dsp:spPr>
        <a:xfrm>
          <a:off x="800695" y="165959"/>
          <a:ext cx="733158" cy="10997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3000" r="-83000"/>
          </a:stretch>
        </a:blipFill>
        <a:ln>
          <a:noFill/>
        </a:ln>
        <a:effectLst/>
        <a:sp3d z="5715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071BA9-B4FB-43AB-8F7F-7CBA4EAC5947}">
      <dsp:nvSpPr>
        <dsp:cNvPr id="0" name=""/>
        <dsp:cNvSpPr/>
      </dsp:nvSpPr>
      <dsp:spPr>
        <a:xfrm>
          <a:off x="940344" y="1635767"/>
          <a:ext cx="3351580" cy="1047368"/>
        </a:xfrm>
        <a:prstGeom prst="rect">
          <a:avLst/>
        </a:prstGeom>
        <a:solidFill>
          <a:schemeClr val="tx1">
            <a:lumMod val="75000"/>
            <a:lumOff val="25000"/>
            <a:alpha val="40000"/>
          </a:schemeClr>
        </a:solidFill>
        <a:ln w="6350" cap="flat" cmpd="sng" algn="ctr">
          <a:solidFill>
            <a:srgbClr val="FF0000"/>
          </a:solidFill>
          <a:prstDash val="solid"/>
          <a:miter lim="800000"/>
        </a:ln>
        <a:effectLst/>
        <a:sp3d extrusionH="3810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9418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bg1"/>
              </a:solidFill>
              <a:latin typeface="Arial Black" panose="020B0A04020102020204" pitchFamily="34" charset="0"/>
            </a:rPr>
            <a:t>Checking User </a:t>
          </a:r>
          <a:endParaRPr lang="en-US" sz="2600" kern="1200" dirty="0">
            <a:solidFill>
              <a:schemeClr val="bg1"/>
            </a:solidFill>
          </a:endParaRPr>
        </a:p>
      </dsp:txBody>
      <dsp:txXfrm>
        <a:off x="940344" y="1635767"/>
        <a:ext cx="3351580" cy="1047368"/>
      </dsp:txXfrm>
    </dsp:sp>
    <dsp:sp modelId="{AE2FFC84-2055-4A97-9944-2AF491793C93}">
      <dsp:nvSpPr>
        <dsp:cNvPr id="0" name=""/>
        <dsp:cNvSpPr/>
      </dsp:nvSpPr>
      <dsp:spPr>
        <a:xfrm>
          <a:off x="800695" y="1484480"/>
          <a:ext cx="733158" cy="109973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2000" r="-62000"/>
          </a:stretch>
        </a:blipFill>
        <a:ln>
          <a:noFill/>
        </a:ln>
        <a:effectLst/>
        <a:sp3d z="5715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68BB2F-7757-4DCC-8F5A-E2160304AAC1}">
      <dsp:nvSpPr>
        <dsp:cNvPr id="0" name=""/>
        <dsp:cNvSpPr/>
      </dsp:nvSpPr>
      <dsp:spPr>
        <a:xfrm>
          <a:off x="940344" y="2954288"/>
          <a:ext cx="3351580" cy="1047368"/>
        </a:xfrm>
        <a:prstGeom prst="rect">
          <a:avLst/>
        </a:prstGeom>
        <a:solidFill>
          <a:schemeClr val="tx1">
            <a:lumMod val="75000"/>
            <a:lumOff val="25000"/>
            <a:alpha val="40000"/>
          </a:schemeClr>
        </a:solidFill>
        <a:ln w="6350" cap="flat" cmpd="sng" algn="ctr">
          <a:solidFill>
            <a:srgbClr val="FF0000"/>
          </a:solidFill>
          <a:prstDash val="solid"/>
          <a:miter lim="800000"/>
        </a:ln>
        <a:effectLst>
          <a:reflection blurRad="6350" stA="52000" endA="300" endPos="35000" dir="5400000" sy="-100000" algn="bl" rotWithShape="0"/>
        </a:effectLst>
        <a:sp3d extrusionH="3810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9418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bg1"/>
              </a:solidFill>
              <a:latin typeface="Arial Black" panose="020B0A04020102020204" pitchFamily="34" charset="0"/>
            </a:rPr>
            <a:t>Risk-Based Transaction </a:t>
          </a:r>
          <a:endParaRPr lang="en-US" sz="2600" kern="1200" dirty="0">
            <a:solidFill>
              <a:schemeClr val="bg1"/>
            </a:solidFill>
          </a:endParaRPr>
        </a:p>
      </dsp:txBody>
      <dsp:txXfrm>
        <a:off x="940344" y="2954288"/>
        <a:ext cx="3351580" cy="1047368"/>
      </dsp:txXfrm>
    </dsp:sp>
    <dsp:sp modelId="{BAA4EDAD-B0FA-4CD7-8FE3-F55BA971D62A}">
      <dsp:nvSpPr>
        <dsp:cNvPr id="0" name=""/>
        <dsp:cNvSpPr/>
      </dsp:nvSpPr>
      <dsp:spPr>
        <a:xfrm>
          <a:off x="800695" y="2803001"/>
          <a:ext cx="733158" cy="10997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0" r="-70000"/>
          </a:stretch>
        </a:blipFill>
        <a:ln>
          <a:noFill/>
        </a:ln>
        <a:effectLst/>
        <a:sp3d z="5715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6E776-70C4-488B-A3D5-050603710B9F}">
      <dsp:nvSpPr>
        <dsp:cNvPr id="0" name=""/>
        <dsp:cNvSpPr/>
      </dsp:nvSpPr>
      <dsp:spPr>
        <a:xfrm>
          <a:off x="2694030" y="1147733"/>
          <a:ext cx="1346812" cy="2992961"/>
        </a:xfrm>
        <a:prstGeom prst="wedgeRectCallout">
          <a:avLst>
            <a:gd name="adj1" fmla="val 0"/>
            <a:gd name="adj2" fmla="val 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 Black" panose="020B0A04020102020204" pitchFamily="34" charset="0"/>
            </a:rPr>
            <a:t>bank’s AI system detects this and blocks the accounts before they can be misused.</a:t>
          </a:r>
        </a:p>
      </dsp:txBody>
      <dsp:txXfrm>
        <a:off x="2864957" y="1147733"/>
        <a:ext cx="1175885" cy="2992961"/>
      </dsp:txXfrm>
    </dsp:sp>
    <dsp:sp modelId="{FC86E595-5FCF-4D8D-8A91-00F5F38A37C4}">
      <dsp:nvSpPr>
        <dsp:cNvPr id="0" name=""/>
        <dsp:cNvSpPr/>
      </dsp:nvSpPr>
      <dsp:spPr>
        <a:xfrm>
          <a:off x="2694030" y="509782"/>
          <a:ext cx="1346812" cy="639040"/>
        </a:xfrm>
        <a:prstGeom prst="rect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Arial Black" panose="020B0A04020102020204" pitchFamily="34" charset="0"/>
            </a:rPr>
            <a:t>SMARTER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Arial Black" panose="020B0A04020102020204" pitchFamily="34" charset="0"/>
            </a:rPr>
            <a:t>ID</a:t>
          </a:r>
        </a:p>
      </dsp:txBody>
      <dsp:txXfrm>
        <a:off x="2694030" y="509782"/>
        <a:ext cx="1346812" cy="639040"/>
      </dsp:txXfrm>
    </dsp:sp>
    <dsp:sp modelId="{CCA00CF6-312D-48D4-9A3A-6318E27D24CF}">
      <dsp:nvSpPr>
        <dsp:cNvPr id="0" name=""/>
        <dsp:cNvSpPr/>
      </dsp:nvSpPr>
      <dsp:spPr>
        <a:xfrm>
          <a:off x="1346812" y="1147733"/>
          <a:ext cx="1346812" cy="2779463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2">
            <a:tint val="50000"/>
            <a:hueOff val="-38983"/>
            <a:satOff val="-1125"/>
            <a:lumOff val="4622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rial Black" panose="020B0A04020102020204" pitchFamily="34" charset="0"/>
            </a:rPr>
            <a:t>accounts are active for only a few months, receive huge amounts, and then stop being used</a:t>
          </a:r>
        </a:p>
      </dsp:txBody>
      <dsp:txXfrm>
        <a:off x="1517740" y="1147733"/>
        <a:ext cx="1175885" cy="2779463"/>
      </dsp:txXfrm>
    </dsp:sp>
    <dsp:sp modelId="{37A42563-2CE7-4A2B-B97A-DFB11ED08FCD}">
      <dsp:nvSpPr>
        <dsp:cNvPr id="0" name=""/>
        <dsp:cNvSpPr/>
      </dsp:nvSpPr>
      <dsp:spPr>
        <a:xfrm>
          <a:off x="1346812" y="613263"/>
          <a:ext cx="1346812" cy="534470"/>
        </a:xfrm>
        <a:prstGeom prst="rect">
          <a:avLst/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Arial Black" panose="020B0A04020102020204" pitchFamily="34" charset="0"/>
            </a:rPr>
            <a:t>MONITORING</a:t>
          </a:r>
        </a:p>
      </dsp:txBody>
      <dsp:txXfrm>
        <a:off x="1346812" y="613263"/>
        <a:ext cx="1346812" cy="534470"/>
      </dsp:txXfrm>
    </dsp:sp>
    <dsp:sp modelId="{421E11CC-93AD-45BC-834D-2A0561512D64}">
      <dsp:nvSpPr>
        <dsp:cNvPr id="0" name=""/>
        <dsp:cNvSpPr/>
      </dsp:nvSpPr>
      <dsp:spPr>
        <a:xfrm>
          <a:off x="0" y="1147733"/>
          <a:ext cx="1346812" cy="2565603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2">
            <a:tint val="50000"/>
            <a:hueOff val="-77966"/>
            <a:satOff val="-2251"/>
            <a:lumOff val="9244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925" tIns="34925" rIns="34925" bIns="34925" numCol="1" spcCol="1270" anchor="t" anchorCtr="0">
          <a:noAutofit/>
        </a:bodyPr>
        <a:lstStyle/>
        <a:p>
          <a:pPr marL="0" lvl="0" indent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 Black" panose="020B0A04020102020204" pitchFamily="34" charset="0"/>
            </a:rPr>
            <a:t>every transaction is securely recorded and can’t be changed, making it easy to trace the money flow</a:t>
          </a:r>
        </a:p>
      </dsp:txBody>
      <dsp:txXfrm>
        <a:off x="170927" y="1147733"/>
        <a:ext cx="1175885" cy="2565603"/>
      </dsp:txXfrm>
    </dsp:sp>
    <dsp:sp modelId="{F20124F7-8270-4794-8038-CB8D1BBEEBC8}">
      <dsp:nvSpPr>
        <dsp:cNvPr id="0" name=""/>
        <dsp:cNvSpPr/>
      </dsp:nvSpPr>
      <dsp:spPr>
        <a:xfrm>
          <a:off x="0" y="720011"/>
          <a:ext cx="1346812" cy="427721"/>
        </a:xfrm>
        <a:prstGeom prst="rect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Arial Black" panose="020B0A04020102020204" pitchFamily="34" charset="0"/>
            </a:rPr>
            <a:t>TRACK</a:t>
          </a:r>
        </a:p>
      </dsp:txBody>
      <dsp:txXfrm>
        <a:off x="0" y="720011"/>
        <a:ext cx="1346812" cy="4277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Interconnected Block Process"/>
  <dgm:desc val="Use to show sequential steps in a process. Works best with small amounts of Level 1 text and medium amounts of Level 2 text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1-30T01:09:11.87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7F11B-25D4-473A-8E9C-D76F59A3B4CA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F7C7B-5704-488D-AB04-3EE813CEBE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41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F7C7B-5704-488D-AB04-3EE813CEBE0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314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F7C7B-5704-488D-AB04-3EE813CEBE0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453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88275-485D-3A18-3DEF-1A4CA3F70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F4EDA6-2D03-18BF-3E06-2D4850891A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67270-1CD6-B7BE-74B3-61C966786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5B4D5-3F52-EE2B-D5EB-31E0FC7AB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A51BD-42B5-F751-D04B-DAB6681A2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1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7DA27-E162-4CCF-168A-966AE96F6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CBD656-8B6F-BA93-D89C-D588DE96E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54E25-18C1-A387-7E28-5729B2F82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CADAC-9A46-75F1-54B0-783CFDD2A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D3FEB-9004-5BA8-2D57-34E21423C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545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FDAA2D-CDAB-F1DD-9903-CC5791D982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137D1C-B540-1BCD-F8DD-B71CD02B82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23DE3-08AD-2728-9E6A-57FB2D40A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6D9D6-C9FD-D890-5CAC-7B0F1A1D4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3A441-D10B-09AB-1865-0767F4980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041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970D2-B4E4-500E-E934-230425B28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70EEB-B9F5-D45F-ECEB-75A4157C1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FC62E-7522-0F4E-9BC3-BA00E1B0B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083B1-A6D3-4A27-C384-7969F97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4F663-8A9A-4C2D-E5B8-B76E1647B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685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2A140-5428-45E9-87AF-BBC44D0C4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1398F5-5357-1389-7A7F-3C871B4D7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A4A8B-79A0-87E7-ACD0-A672E92A6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74315-EBCC-00EF-A66E-ADC9F48E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381F9-E681-B0F5-DCC1-706068332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56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ABC2-0CE9-501B-54BE-F2B1A8328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B185-C43C-9A37-A757-3EF191F1A3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21885-56BF-86C2-8BCE-FAF87BC685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88E0E1-53E1-A76C-CB10-49CB059BD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C0FC25-3D15-BE8D-47D4-69FCE5311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C26956-38AA-A8A0-DD3B-8642716B6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50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F348D-A18D-3F6D-4DFA-88D11555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0E797-F433-0E7D-F165-64FEC4A3A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B5ED33-47D0-EBB9-1D10-D224AFEADF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3B14EC-A7AD-36DD-038D-A4C3060FD3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6823EA-233D-718B-20DD-C76D6EADBB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F520FD-36F1-A59B-8907-7E050DFC9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5527B5-41BE-48A3-477C-A86640FC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239634-D21E-B38B-90A2-2CEBA9007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4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3590-BD96-7C40-92D7-F2CF8BBA6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BABD5D-1B17-1AAD-5388-BCFC6F962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48BE7E-F813-6A0B-26FA-00C19E477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2A5A1-7BFD-4721-DF0E-3F6400681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892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84E416-8638-D8AB-E985-53B22945E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27E824-3054-02D8-9658-0181C470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CDC03-7875-9610-F2C2-66ADE3087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84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EBF2E-0B8F-D847-B68A-2A5F6BB52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3CE79-D757-A657-A4B6-024954B90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5F33F5-40A1-B746-88C7-DE2D3C2A7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C8EFE-20A9-7DA2-442C-BA5C41A46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3D1CA6-51E7-5F07-D823-DA17425CA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4FBF38-502B-164B-B54B-D1BA7031D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9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1F5D-F757-926A-0E6E-0CF8B55EF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58FB8D-907D-C5F5-F8EC-A84D0119BC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FA5EA6-29DA-88AC-EBA2-25E75C816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CA30EE-6768-8E7F-44A5-C4121790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C7B729-A724-A92F-5574-FF456150F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090D1-5A6A-FA41-7897-501C806FD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332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4000">
              <a:schemeClr val="tx1"/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272915-024F-60E9-13F2-3F0F3EFA0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9BB58-509A-97AB-048A-611BE8D00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3D128-6F1B-9FBE-D39E-EE55085A66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51516-B839-4B5B-AC6B-6A524D08029B}" type="datetimeFigureOut">
              <a:rPr lang="en-US" smtClean="0"/>
              <a:t>1/31/2025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5BC68-8B13-91C8-0114-65E2FDB0B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02341-BB45-B0E2-6D3E-C2EEF6B0C4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697A0-CE1F-4003-B9FD-8107A537DD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117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image" Target="../media/image2.jpg"/><Relationship Id="rId9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microsoft.com/office/2007/relationships/hdphoto" Target="../media/hdphoto1.wdp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jp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microsoft.com/office/2007/relationships/hdphoto" Target="../media/hdphoto1.wdp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2.jpg"/><Relationship Id="rId9" Type="http://schemas.microsoft.com/office/2007/relationships/diagramDrawing" Target="../diagrams/drawing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3.xml"/><Relationship Id="rId5" Type="http://schemas.openxmlformats.org/officeDocument/2006/relationships/image" Target="../media/image2.jpg"/><Relationship Id="rId10" Type="http://schemas.microsoft.com/office/2007/relationships/diagramDrawing" Target="../diagrams/drawing3.xml"/><Relationship Id="rId4" Type="http://schemas.microsoft.com/office/2007/relationships/hdphoto" Target="../media/hdphoto1.wdp"/><Relationship Id="rId9" Type="http://schemas.openxmlformats.org/officeDocument/2006/relationships/diagramColors" Target="../diagrams/colors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2.jp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microsoft.com/office/2007/relationships/hdphoto" Target="../media/hdphoto1.wdp"/><Relationship Id="rId9" Type="http://schemas.openxmlformats.org/officeDocument/2006/relationships/image" Target="../media/image11.png"/><Relationship Id="rId1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7960">
              <a:srgbClr val="04070D"/>
            </a:gs>
            <a:gs pos="24000">
              <a:schemeClr val="tx1"/>
            </a:gs>
            <a:gs pos="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DB5D65-4D5F-DA31-A90A-E391B3DB5F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300105-853D-487F-3B3E-B6A54D71754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81E156-0EBF-EC4F-8E2D-5EE0E1F6DDB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77"/>
          <a:stretch/>
        </p:blipFill>
        <p:spPr>
          <a:xfrm flipH="1">
            <a:off x="8623313" y="0"/>
            <a:ext cx="3568687" cy="6858000"/>
          </a:xfrm>
          <a:prstGeom prst="rect">
            <a:avLst/>
          </a:prstGeom>
        </p:spPr>
      </p:pic>
      <p:sp>
        <p:nvSpPr>
          <p:cNvPr id="15" name="Hexagon 14">
            <a:extLst>
              <a:ext uri="{FF2B5EF4-FFF2-40B4-BE49-F238E27FC236}">
                <a16:creationId xmlns:a16="http://schemas.microsoft.com/office/drawing/2014/main" id="{8FD79F21-8B43-7A52-2F79-09D75AA2E596}"/>
              </a:ext>
            </a:extLst>
          </p:cNvPr>
          <p:cNvSpPr/>
          <p:nvPr/>
        </p:nvSpPr>
        <p:spPr>
          <a:xfrm>
            <a:off x="6951519" y="810491"/>
            <a:ext cx="4894118" cy="4036868"/>
          </a:xfrm>
          <a:prstGeom prst="hexagon">
            <a:avLst/>
          </a:prstGeom>
          <a:blipFill dpi="0" rotWithShape="1">
            <a:blip r:embed="rId5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66000"/>
                      </a14:imgEffect>
                      <a14:imgEffect>
                        <a14:brightnessContrast bright="-4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C8CCA2E3-0A34-B525-8C1C-C01B05D7F7D2}"/>
              </a:ext>
            </a:extLst>
          </p:cNvPr>
          <p:cNvSpPr/>
          <p:nvPr/>
        </p:nvSpPr>
        <p:spPr>
          <a:xfrm>
            <a:off x="6416388" y="3127662"/>
            <a:ext cx="3538104" cy="2919847"/>
          </a:xfrm>
          <a:prstGeom prst="hexagon">
            <a:avLst/>
          </a:prstGeom>
          <a:blipFill dpi="0" rotWithShape="1">
            <a:blip r:embed="rId7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66000"/>
                      </a14:imgEffect>
                      <a14:imgEffect>
                        <a14:brightnessContrast bright="-4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06764E2-30C5-5E12-902E-8BD5CF695A88}"/>
                  </a:ext>
                </a:extLst>
              </p14:cNvPr>
              <p14:cNvContentPartPr/>
              <p14:nvPr/>
            </p14:nvContentPartPr>
            <p14:xfrm>
              <a:off x="-1488717" y="371083"/>
              <a:ext cx="360" cy="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06764E2-30C5-5E12-902E-8BD5CF695A8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1497717" y="362443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34" name="TextBox 33">
            <a:extLst>
              <a:ext uri="{FF2B5EF4-FFF2-40B4-BE49-F238E27FC236}">
                <a16:creationId xmlns:a16="http://schemas.microsoft.com/office/drawing/2014/main" id="{FD8B404C-43A3-BE45-F28E-9139544CF4F1}"/>
              </a:ext>
            </a:extLst>
          </p:cNvPr>
          <p:cNvSpPr txBox="1"/>
          <p:nvPr/>
        </p:nvSpPr>
        <p:spPr>
          <a:xfrm>
            <a:off x="4544188" y="306147"/>
            <a:ext cx="40791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32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E24C7CA-A9ED-84C9-F8C1-2BACF2E9D87C}"/>
              </a:ext>
            </a:extLst>
          </p:cNvPr>
          <p:cNvSpPr txBox="1"/>
          <p:nvPr/>
        </p:nvSpPr>
        <p:spPr>
          <a:xfrm>
            <a:off x="7139774" y="822803"/>
            <a:ext cx="86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6B68E46-B248-CA81-41DA-C0D680C131FD}"/>
              </a:ext>
            </a:extLst>
          </p:cNvPr>
          <p:cNvSpPr txBox="1"/>
          <p:nvPr/>
        </p:nvSpPr>
        <p:spPr>
          <a:xfrm>
            <a:off x="346363" y="2381587"/>
            <a:ext cx="109268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ptos Display" panose="020B0004020202020204" pitchFamily="34" charset="0"/>
              </a:rPr>
              <a:t>Saving accounts and current accounts are taken on rent, and cybercrime gangs use these accounts for committing financial frauds at a very large scale. What technical solution can be adopted by banks to avoid the use of such rented accounts ?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79BFD2-EFE7-A688-1FE0-65039134EF93}"/>
              </a:ext>
            </a:extLst>
          </p:cNvPr>
          <p:cNvSpPr txBox="1"/>
          <p:nvPr/>
        </p:nvSpPr>
        <p:spPr>
          <a:xfrm>
            <a:off x="380853" y="1895337"/>
            <a:ext cx="4964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FF0000"/>
                </a:highlight>
                <a:latin typeface="Arial Black" panose="020B0A04020102020204" pitchFamily="34" charset="0"/>
              </a:rPr>
              <a:t>PROBLEM STATEMENT : 02  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F19464C-B2D9-5BC8-904A-FDC897A748CC}"/>
              </a:ext>
            </a:extLst>
          </p:cNvPr>
          <p:cNvSpPr txBox="1"/>
          <p:nvPr/>
        </p:nvSpPr>
        <p:spPr>
          <a:xfrm>
            <a:off x="380853" y="4089472"/>
            <a:ext cx="4461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ighlight>
                  <a:srgbClr val="FF0000"/>
                </a:highlight>
                <a:latin typeface="Arial Black" panose="020B0A04020102020204" pitchFamily="34" charset="0"/>
              </a:rPr>
              <a:t>PRESENTED BY (TEAM) :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FE9445-C620-4FC6-1662-7084CA33A700}"/>
              </a:ext>
            </a:extLst>
          </p:cNvPr>
          <p:cNvSpPr txBox="1"/>
          <p:nvPr/>
        </p:nvSpPr>
        <p:spPr>
          <a:xfrm>
            <a:off x="380853" y="4542975"/>
            <a:ext cx="2469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CAFFEINE &amp; CODE</a:t>
            </a:r>
          </a:p>
        </p:txBody>
      </p:sp>
    </p:spTree>
    <p:extLst>
      <p:ext uri="{BB962C8B-B14F-4D97-AF65-F5344CB8AC3E}">
        <p14:creationId xmlns:p14="http://schemas.microsoft.com/office/powerpoint/2010/main" val="3387605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04B72-025C-0693-CDB3-8E7A193AB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3BFAFD-759E-DD0E-3800-E255E83ADB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2AB919-ABE1-6859-F092-21F1CA90F44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9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A06EE1-2AD3-A0D2-7A7C-281C0AC85C24}"/>
              </a:ext>
            </a:extLst>
          </p:cNvPr>
          <p:cNvSpPr txBox="1"/>
          <p:nvPr/>
        </p:nvSpPr>
        <p:spPr>
          <a:xfrm>
            <a:off x="9644644" y="146553"/>
            <a:ext cx="312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4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F05F42-D850-9298-9E64-D191EC8A9E0F}"/>
              </a:ext>
            </a:extLst>
          </p:cNvPr>
          <p:cNvSpPr txBox="1"/>
          <p:nvPr/>
        </p:nvSpPr>
        <p:spPr>
          <a:xfrm>
            <a:off x="11532790" y="608218"/>
            <a:ext cx="662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56D5C5-826D-9726-2E21-472EE8D3897D}"/>
              </a:ext>
            </a:extLst>
          </p:cNvPr>
          <p:cNvSpPr txBox="1"/>
          <p:nvPr/>
        </p:nvSpPr>
        <p:spPr>
          <a:xfrm>
            <a:off x="260554" y="492360"/>
            <a:ext cx="49886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F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easibility &amp; </a:t>
            </a:r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V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iability</a:t>
            </a:r>
            <a:endParaRPr lang="en-US" sz="3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973DA29-B28E-5263-EA5E-F9C7C052F7BB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29">
            <a:extLst>
              <a:ext uri="{FF2B5EF4-FFF2-40B4-BE49-F238E27FC236}">
                <a16:creationId xmlns:a16="http://schemas.microsoft.com/office/drawing/2014/main" id="{8B969F4A-8545-F7C9-3486-B8F2AEF6B051}"/>
              </a:ext>
            </a:extLst>
          </p:cNvPr>
          <p:cNvCxnSpPr>
            <a:cxnSpLocks/>
          </p:cNvCxnSpPr>
          <p:nvPr/>
        </p:nvCxnSpPr>
        <p:spPr>
          <a:xfrm flipV="1">
            <a:off x="5440028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29">
            <a:extLst>
              <a:ext uri="{FF2B5EF4-FFF2-40B4-BE49-F238E27FC236}">
                <a16:creationId xmlns:a16="http://schemas.microsoft.com/office/drawing/2014/main" id="{18E80163-3677-9071-E8EE-B5B4592E29BF}"/>
              </a:ext>
            </a:extLst>
          </p:cNvPr>
          <p:cNvCxnSpPr>
            <a:cxnSpLocks/>
          </p:cNvCxnSpPr>
          <p:nvPr/>
        </p:nvCxnSpPr>
        <p:spPr>
          <a:xfrm flipV="1">
            <a:off x="6751971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56">
            <a:extLst>
              <a:ext uri="{FF2B5EF4-FFF2-40B4-BE49-F238E27FC236}">
                <a16:creationId xmlns:a16="http://schemas.microsoft.com/office/drawing/2014/main" id="{EFC96FCF-8C71-8DD4-F68E-A3BBA1472539}"/>
              </a:ext>
            </a:extLst>
          </p:cNvPr>
          <p:cNvCxnSpPr>
            <a:cxnSpLocks/>
          </p:cNvCxnSpPr>
          <p:nvPr/>
        </p:nvCxnSpPr>
        <p:spPr>
          <a:xfrm>
            <a:off x="5534694" y="4545654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56">
            <a:extLst>
              <a:ext uri="{FF2B5EF4-FFF2-40B4-BE49-F238E27FC236}">
                <a16:creationId xmlns:a16="http://schemas.microsoft.com/office/drawing/2014/main" id="{7508B21A-8A86-D87C-66B0-BBA025D1BB8D}"/>
              </a:ext>
            </a:extLst>
          </p:cNvPr>
          <p:cNvCxnSpPr>
            <a:cxnSpLocks/>
          </p:cNvCxnSpPr>
          <p:nvPr/>
        </p:nvCxnSpPr>
        <p:spPr>
          <a:xfrm>
            <a:off x="6665289" y="4593265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56CFB3A-F091-B57C-9B5F-78BE4631DF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958076"/>
              </p:ext>
            </p:extLst>
          </p:nvPr>
        </p:nvGraphicFramePr>
        <p:xfrm>
          <a:off x="260554" y="1774454"/>
          <a:ext cx="11670892" cy="4591187"/>
        </p:xfrm>
        <a:graphic>
          <a:graphicData uri="http://schemas.openxmlformats.org/drawingml/2006/table">
            <a:tbl>
              <a:tblPr firstRow="1" bandRow="1" bandCol="1">
                <a:tableStyleId>{F2DE63D5-997A-4646-A377-4702673A728D}</a:tableStyleId>
              </a:tblPr>
              <a:tblGrid>
                <a:gridCol w="5835446">
                  <a:extLst>
                    <a:ext uri="{9D8B030D-6E8A-4147-A177-3AD203B41FA5}">
                      <a16:colId xmlns:a16="http://schemas.microsoft.com/office/drawing/2014/main" val="336593509"/>
                    </a:ext>
                  </a:extLst>
                </a:gridCol>
                <a:gridCol w="5835446">
                  <a:extLst>
                    <a:ext uri="{9D8B030D-6E8A-4147-A177-3AD203B41FA5}">
                      <a16:colId xmlns:a16="http://schemas.microsoft.com/office/drawing/2014/main" val="2182398419"/>
                    </a:ext>
                  </a:extLst>
                </a:gridCol>
              </a:tblGrid>
              <a:tr h="4487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F0000"/>
                          </a:solidFill>
                          <a:latin typeface="Arial Black" panose="020B0A04020102020204" pitchFamily="34" charset="0"/>
                        </a:rPr>
                        <a:t>FEASIBLITY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rial Black" panose="020B0A04020102020204" pitchFamily="34" charset="0"/>
                        </a:rPr>
                        <a:t>VIABLITY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679926"/>
                  </a:ext>
                </a:extLst>
              </a:tr>
              <a:tr h="10356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  <a:latin typeface="Arial Black" panose="020B0A04020102020204" pitchFamily="34" charset="0"/>
                        </a:rPr>
                        <a:t>Technological Fit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Arial Black" panose="020B0A04020102020204" pitchFamily="34" charset="0"/>
                        </a:rPr>
                        <a:t>: 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  <a:latin typeface="Arial Narrow" panose="020B0606020202030204" pitchFamily="34" charset="0"/>
                        </a:rPr>
                        <a:t>Seamlessly integrates with existing banking infrastructure and fraud detection systems, ensuring high detection accuracy and minimal false positives.</a:t>
                      </a:r>
                      <a:endParaRPr lang="en-US" sz="1800" b="1" kern="1200" dirty="0">
                        <a:solidFill>
                          <a:schemeClr val="bg1"/>
                        </a:solidFill>
                        <a:effectLst/>
                        <a:latin typeface="Arial Narrow" panose="020B060602020203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Cost Savings: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Helps reduce fraud-related financial losses by improving early fraud detection, enhancing return on investment.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416332"/>
                  </a:ext>
                </a:extLst>
              </a:tr>
              <a:tr h="10356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Operational Efficiency: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AI-driven fraud prevention reduces manual verification time by 40%, enhancing response speed and efficiency.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Enhanced Customer Trust: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Strengthens account security, increasing customer confidence and satisfaction.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68570"/>
                  </a:ext>
                </a:extLst>
              </a:tr>
              <a:tr h="10356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Scalable Solution: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Deployable across multiple banks with minimal infrastructure upgrades, ensuring widespread implementation.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Improved Fraud Detection: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AI-powered algorithms enhance fraud detection accuracy, minimizing false positives and fraudulent transactions.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298257"/>
                  </a:ext>
                </a:extLst>
              </a:tr>
              <a:tr h="10356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Compliance Ready: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Fully adheres to KYC, AML, and RBI financial security regulations, ensuring legal protection and industry compliance.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Sustainable Growth: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AI continuously adapts to emerging fraud patterns, evolving with real-time threat intelligence to improve fraud prevention.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9504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72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1B4AA-C932-F908-8B5A-16A82925B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BCD292-3BF6-2632-238D-73383EF443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0BE9F6-67F1-B3FF-0108-DC3773C8086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9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7606EC-F033-58C7-9DDC-9C51FA4E37BA}"/>
              </a:ext>
            </a:extLst>
          </p:cNvPr>
          <p:cNvSpPr txBox="1"/>
          <p:nvPr/>
        </p:nvSpPr>
        <p:spPr>
          <a:xfrm>
            <a:off x="9644644" y="146553"/>
            <a:ext cx="312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4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1F0CA0-32F5-500E-5A74-80FE1DC65578}"/>
              </a:ext>
            </a:extLst>
          </p:cNvPr>
          <p:cNvSpPr txBox="1"/>
          <p:nvPr/>
        </p:nvSpPr>
        <p:spPr>
          <a:xfrm>
            <a:off x="11532790" y="608218"/>
            <a:ext cx="662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5EBB51-D3A5-C1A1-DE31-007478737A79}"/>
              </a:ext>
            </a:extLst>
          </p:cNvPr>
          <p:cNvSpPr txBox="1"/>
          <p:nvPr/>
        </p:nvSpPr>
        <p:spPr>
          <a:xfrm>
            <a:off x="260554" y="492360"/>
            <a:ext cx="42691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I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mpact &amp; </a:t>
            </a:r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B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enefits</a:t>
            </a:r>
            <a:endParaRPr lang="en-US" sz="3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25F89F-1C49-3996-90B8-9AE585C71E95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29">
            <a:extLst>
              <a:ext uri="{FF2B5EF4-FFF2-40B4-BE49-F238E27FC236}">
                <a16:creationId xmlns:a16="http://schemas.microsoft.com/office/drawing/2014/main" id="{268B1A37-93BC-52AB-043B-C05DDFF8F634}"/>
              </a:ext>
            </a:extLst>
          </p:cNvPr>
          <p:cNvCxnSpPr>
            <a:cxnSpLocks/>
          </p:cNvCxnSpPr>
          <p:nvPr/>
        </p:nvCxnSpPr>
        <p:spPr>
          <a:xfrm flipV="1">
            <a:off x="5440028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29">
            <a:extLst>
              <a:ext uri="{FF2B5EF4-FFF2-40B4-BE49-F238E27FC236}">
                <a16:creationId xmlns:a16="http://schemas.microsoft.com/office/drawing/2014/main" id="{C8E3A4FF-FC8F-9928-796E-31D84A1EEDA6}"/>
              </a:ext>
            </a:extLst>
          </p:cNvPr>
          <p:cNvCxnSpPr>
            <a:cxnSpLocks/>
          </p:cNvCxnSpPr>
          <p:nvPr/>
        </p:nvCxnSpPr>
        <p:spPr>
          <a:xfrm flipV="1">
            <a:off x="6751971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56">
            <a:extLst>
              <a:ext uri="{FF2B5EF4-FFF2-40B4-BE49-F238E27FC236}">
                <a16:creationId xmlns:a16="http://schemas.microsoft.com/office/drawing/2014/main" id="{E2E7D0CC-4AB6-D1E6-E755-FB701F27D9E1}"/>
              </a:ext>
            </a:extLst>
          </p:cNvPr>
          <p:cNvCxnSpPr>
            <a:cxnSpLocks/>
          </p:cNvCxnSpPr>
          <p:nvPr/>
        </p:nvCxnSpPr>
        <p:spPr>
          <a:xfrm>
            <a:off x="5534694" y="4545654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56">
            <a:extLst>
              <a:ext uri="{FF2B5EF4-FFF2-40B4-BE49-F238E27FC236}">
                <a16:creationId xmlns:a16="http://schemas.microsoft.com/office/drawing/2014/main" id="{738B9AA1-8CA3-0E24-441C-EF96CEBFD8FE}"/>
              </a:ext>
            </a:extLst>
          </p:cNvPr>
          <p:cNvCxnSpPr>
            <a:cxnSpLocks/>
          </p:cNvCxnSpPr>
          <p:nvPr/>
        </p:nvCxnSpPr>
        <p:spPr>
          <a:xfrm>
            <a:off x="6665289" y="4593265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1EE33AB-F1D9-661A-CEFC-1B1269DC73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7443964"/>
              </p:ext>
            </p:extLst>
          </p:nvPr>
        </p:nvGraphicFramePr>
        <p:xfrm>
          <a:off x="260554" y="1774454"/>
          <a:ext cx="11670892" cy="4475327"/>
        </p:xfrm>
        <a:graphic>
          <a:graphicData uri="http://schemas.openxmlformats.org/drawingml/2006/table">
            <a:tbl>
              <a:tblPr firstRow="1" bandRow="1" bandCol="1">
                <a:tableStyleId>{F2DE63D5-997A-4646-A377-4702673A728D}</a:tableStyleId>
              </a:tblPr>
              <a:tblGrid>
                <a:gridCol w="5835446">
                  <a:extLst>
                    <a:ext uri="{9D8B030D-6E8A-4147-A177-3AD203B41FA5}">
                      <a16:colId xmlns:a16="http://schemas.microsoft.com/office/drawing/2014/main" val="336593509"/>
                    </a:ext>
                  </a:extLst>
                </a:gridCol>
                <a:gridCol w="5835446">
                  <a:extLst>
                    <a:ext uri="{9D8B030D-6E8A-4147-A177-3AD203B41FA5}">
                      <a16:colId xmlns:a16="http://schemas.microsoft.com/office/drawing/2014/main" val="2182398419"/>
                    </a:ext>
                  </a:extLst>
                </a:gridCol>
              </a:tblGrid>
              <a:tr h="44493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F0000"/>
                          </a:solidFill>
                          <a:latin typeface="Arial Black" panose="020B0A04020102020204" pitchFamily="34" charset="0"/>
                        </a:rPr>
                        <a:t>POTENTIAL IMPACT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rial Black" panose="020B0A04020102020204" pitchFamily="34" charset="0"/>
                        </a:rPr>
                        <a:t>BENEFITS OF SOLUTION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679926"/>
                  </a:ext>
                </a:extLst>
              </a:tr>
              <a:tr h="9501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Bank Customers: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 Ensures safer transactions, reduces fraud risks, and enhances user confidence in digital banking.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Social: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Protects customers from financial fraud, enhancing digital banking trust.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416332"/>
                  </a:ext>
                </a:extLst>
              </a:tr>
              <a:tr h="10267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Banking &amp; Cybersecurity Teams: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Automates fraud detection, reducing workload and improving accuracy.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Economic: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Saves banks millions in fraud-related losses, boosting profitability and efficiency.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68570"/>
                  </a:ext>
                </a:extLst>
              </a:tr>
              <a:tr h="10267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Bank Administrators &amp; Decision Makers: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Saves costs, improves risk management efficiency, and enhances compliance.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Technological: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Advances AI-driven fraud detection, setting new industry security standards.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298257"/>
                  </a:ext>
                </a:extLst>
              </a:tr>
              <a:tr h="10267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Financial System &amp; Government: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Strengthens financial security, reduces cybercrime impact, and improves trust in digital banking.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Regulatory: </a:t>
                      </a: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Ensures compliance with financial laws, reducing legal risks and penalties.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9504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60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1BB3B-0333-74E4-B480-66EF7C531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74A88C-906F-87A1-C37F-1FD6ED49902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AA75CF-87EA-B9A8-9FD7-39BEBB6472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9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02B50C-AA80-F225-FE6A-1CE163F56452}"/>
              </a:ext>
            </a:extLst>
          </p:cNvPr>
          <p:cNvSpPr txBox="1"/>
          <p:nvPr/>
        </p:nvSpPr>
        <p:spPr>
          <a:xfrm>
            <a:off x="9644644" y="146553"/>
            <a:ext cx="312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4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FA5440-50AF-5433-E545-8EDC9466FE52}"/>
              </a:ext>
            </a:extLst>
          </p:cNvPr>
          <p:cNvSpPr txBox="1"/>
          <p:nvPr/>
        </p:nvSpPr>
        <p:spPr>
          <a:xfrm>
            <a:off x="11532790" y="608218"/>
            <a:ext cx="662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090BDC9-BF97-75E2-A6AE-8263BCB1CE7B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29">
            <a:extLst>
              <a:ext uri="{FF2B5EF4-FFF2-40B4-BE49-F238E27FC236}">
                <a16:creationId xmlns:a16="http://schemas.microsoft.com/office/drawing/2014/main" id="{38D16D41-E060-72C4-1FDC-913C8836A1E1}"/>
              </a:ext>
            </a:extLst>
          </p:cNvPr>
          <p:cNvCxnSpPr>
            <a:cxnSpLocks/>
          </p:cNvCxnSpPr>
          <p:nvPr/>
        </p:nvCxnSpPr>
        <p:spPr>
          <a:xfrm flipV="1">
            <a:off x="5440028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29">
            <a:extLst>
              <a:ext uri="{FF2B5EF4-FFF2-40B4-BE49-F238E27FC236}">
                <a16:creationId xmlns:a16="http://schemas.microsoft.com/office/drawing/2014/main" id="{6F58B8C2-30A9-5B64-D61A-EA39D3B9D06A}"/>
              </a:ext>
            </a:extLst>
          </p:cNvPr>
          <p:cNvCxnSpPr>
            <a:cxnSpLocks/>
          </p:cNvCxnSpPr>
          <p:nvPr/>
        </p:nvCxnSpPr>
        <p:spPr>
          <a:xfrm flipV="1">
            <a:off x="6751971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56">
            <a:extLst>
              <a:ext uri="{FF2B5EF4-FFF2-40B4-BE49-F238E27FC236}">
                <a16:creationId xmlns:a16="http://schemas.microsoft.com/office/drawing/2014/main" id="{66F4C008-A731-FE04-AF06-A7FB563C1488}"/>
              </a:ext>
            </a:extLst>
          </p:cNvPr>
          <p:cNvCxnSpPr>
            <a:cxnSpLocks/>
          </p:cNvCxnSpPr>
          <p:nvPr/>
        </p:nvCxnSpPr>
        <p:spPr>
          <a:xfrm>
            <a:off x="5534694" y="4545654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56">
            <a:extLst>
              <a:ext uri="{FF2B5EF4-FFF2-40B4-BE49-F238E27FC236}">
                <a16:creationId xmlns:a16="http://schemas.microsoft.com/office/drawing/2014/main" id="{5185EF57-F63D-773C-A0F7-18B20D7578BD}"/>
              </a:ext>
            </a:extLst>
          </p:cNvPr>
          <p:cNvCxnSpPr>
            <a:cxnSpLocks/>
          </p:cNvCxnSpPr>
          <p:nvPr/>
        </p:nvCxnSpPr>
        <p:spPr>
          <a:xfrm>
            <a:off x="6665289" y="4593265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00F94B3-A71E-3984-35DE-10F2FEFB641A}"/>
              </a:ext>
            </a:extLst>
          </p:cNvPr>
          <p:cNvSpPr txBox="1"/>
          <p:nvPr/>
        </p:nvSpPr>
        <p:spPr>
          <a:xfrm>
            <a:off x="2244535" y="2001631"/>
            <a:ext cx="804497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rgbClr val="FF0000"/>
                </a:solidFill>
                <a:latin typeface="Arial Black" panose="020B0A04020102020204" pitchFamily="34" charset="0"/>
              </a:rPr>
              <a:t>T</a:t>
            </a:r>
            <a:r>
              <a:rPr lang="en-US" sz="9600" b="1" dirty="0">
                <a:solidFill>
                  <a:schemeClr val="bg1"/>
                </a:solidFill>
                <a:latin typeface="Arial Black" panose="020B0A04020102020204" pitchFamily="34" charset="0"/>
              </a:rPr>
              <a:t>HANK           YOU !</a:t>
            </a:r>
          </a:p>
        </p:txBody>
      </p:sp>
    </p:spTree>
    <p:extLst>
      <p:ext uri="{BB962C8B-B14F-4D97-AF65-F5344CB8AC3E}">
        <p14:creationId xmlns:p14="http://schemas.microsoft.com/office/powerpoint/2010/main" val="276119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E9F66-CF45-E605-E415-BA5CBCEB1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B9E858-CD38-F0A5-82B3-A4E18848AF1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7CF78D-222B-3223-46D6-9F1A46AF5ED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24B8DD2-144A-2386-505C-386B40D6DE5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77"/>
          <a:stretch/>
        </p:blipFill>
        <p:spPr>
          <a:xfrm flipH="1">
            <a:off x="8623313" y="0"/>
            <a:ext cx="3568687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43FFDA3-6CD2-C3F5-6F35-F434BF67B0C2}"/>
              </a:ext>
            </a:extLst>
          </p:cNvPr>
          <p:cNvSpPr txBox="1"/>
          <p:nvPr/>
        </p:nvSpPr>
        <p:spPr>
          <a:xfrm>
            <a:off x="9644644" y="146553"/>
            <a:ext cx="312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4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2783F7-0AC3-C68C-7561-CA098D721FA8}"/>
              </a:ext>
            </a:extLst>
          </p:cNvPr>
          <p:cNvSpPr txBox="1"/>
          <p:nvPr/>
        </p:nvSpPr>
        <p:spPr>
          <a:xfrm>
            <a:off x="11532790" y="608218"/>
            <a:ext cx="662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5C43077-BF69-0602-418B-AB613880A7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7153294"/>
              </p:ext>
            </p:extLst>
          </p:nvPr>
        </p:nvGraphicFramePr>
        <p:xfrm>
          <a:off x="-110658" y="-177021"/>
          <a:ext cx="8058782" cy="6956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9E7A874-7C86-E278-D0DA-0420AA45E55E}"/>
              </a:ext>
            </a:extLst>
          </p:cNvPr>
          <p:cNvSpPr txBox="1"/>
          <p:nvPr/>
        </p:nvSpPr>
        <p:spPr>
          <a:xfrm>
            <a:off x="3616022" y="208109"/>
            <a:ext cx="49391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TABLE </a:t>
            </a:r>
            <a:r>
              <a:rPr lang="en-US" sz="4000" dirty="0">
                <a:solidFill>
                  <a:srgbClr val="FF0000"/>
                </a:solidFill>
                <a:latin typeface="Berlin Sans FB Demi" panose="020E0802020502020306" pitchFamily="34" charset="0"/>
              </a:rPr>
              <a:t>OF CONTENT</a:t>
            </a:r>
            <a:endParaRPr lang="en-US" sz="2400" dirty="0">
              <a:solidFill>
                <a:srgbClr val="FF0000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FBF14B-32CA-095D-2CDD-2D136E304A4B}"/>
              </a:ext>
            </a:extLst>
          </p:cNvPr>
          <p:cNvSpPr txBox="1"/>
          <p:nvPr/>
        </p:nvSpPr>
        <p:spPr>
          <a:xfrm>
            <a:off x="7125763" y="2313928"/>
            <a:ext cx="41596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ighlight>
                  <a:srgbClr val="FF0000"/>
                </a:highlight>
                <a:latin typeface="Arial Black" panose="020B0A04020102020204" pitchFamily="34" charset="0"/>
              </a:rPr>
              <a:t>THEME </a:t>
            </a:r>
          </a:p>
          <a:p>
            <a:r>
              <a:rPr lang="en-US" sz="2400" dirty="0">
                <a:solidFill>
                  <a:schemeClr val="bg1"/>
                </a:solidFill>
                <a:latin typeface="Arial Black" panose="020B0A04020102020204" pitchFamily="34" charset="0"/>
              </a:rPr>
              <a:t>Combating Cyber Crime</a:t>
            </a:r>
            <a:endParaRPr lang="en-US" sz="2400" dirty="0">
              <a:solidFill>
                <a:schemeClr val="bg1"/>
              </a:solidFill>
              <a:highlight>
                <a:srgbClr val="FF0000"/>
              </a:highlight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386E7F-CD15-EE4B-8B6A-CD46FA6BA8F2}"/>
              </a:ext>
            </a:extLst>
          </p:cNvPr>
          <p:cNvSpPr txBox="1"/>
          <p:nvPr/>
        </p:nvSpPr>
        <p:spPr>
          <a:xfrm>
            <a:off x="7125763" y="3625646"/>
            <a:ext cx="5888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FF0000"/>
                </a:highlight>
                <a:latin typeface="Arial Black" panose="020B0A04020102020204" pitchFamily="34" charset="0"/>
              </a:rPr>
              <a:t>MODE</a:t>
            </a:r>
          </a:p>
          <a:p>
            <a:r>
              <a:rPr lang="en-US" sz="2400" dirty="0">
                <a:solidFill>
                  <a:schemeClr val="bg1"/>
                </a:solidFill>
                <a:latin typeface="Arial Black" panose="020B0A04020102020204" pitchFamily="34" charset="0"/>
              </a:rPr>
              <a:t>Virtual (Preliminary Round)</a:t>
            </a:r>
          </a:p>
        </p:txBody>
      </p:sp>
    </p:spTree>
    <p:extLst>
      <p:ext uri="{BB962C8B-B14F-4D97-AF65-F5344CB8AC3E}">
        <p14:creationId xmlns:p14="http://schemas.microsoft.com/office/powerpoint/2010/main" val="673029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70583-EA42-57E1-A851-27AE85D11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A1A286-EBF5-0937-3226-0FBAA74294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F66E8-9A44-6BD5-AFAA-0DFE0607F36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89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F8ED19-A417-5057-54F9-A931C9DFB3A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77"/>
          <a:stretch/>
        </p:blipFill>
        <p:spPr>
          <a:xfrm flipH="1">
            <a:off x="8623313" y="0"/>
            <a:ext cx="3568687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481562-72E9-4180-150C-5AACB551A066}"/>
              </a:ext>
            </a:extLst>
          </p:cNvPr>
          <p:cNvSpPr txBox="1"/>
          <p:nvPr/>
        </p:nvSpPr>
        <p:spPr>
          <a:xfrm>
            <a:off x="9954312" y="167149"/>
            <a:ext cx="3156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0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273579-9DA8-CA15-8280-1D5392CB4DCD}"/>
              </a:ext>
            </a:extLst>
          </p:cNvPr>
          <p:cNvSpPr txBox="1"/>
          <p:nvPr/>
        </p:nvSpPr>
        <p:spPr>
          <a:xfrm>
            <a:off x="11523022" y="507749"/>
            <a:ext cx="6689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4A3729-EA72-BE72-0052-C9C103D1E743}"/>
              </a:ext>
            </a:extLst>
          </p:cNvPr>
          <p:cNvSpPr txBox="1"/>
          <p:nvPr/>
        </p:nvSpPr>
        <p:spPr>
          <a:xfrm>
            <a:off x="249247" y="507749"/>
            <a:ext cx="2294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kern="100" dirty="0">
                <a:solidFill>
                  <a:srgbClr val="FF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US" sz="3200" b="1" kern="100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verview</a:t>
            </a:r>
            <a:endParaRPr lang="en-US" sz="3200" kern="100" dirty="0">
              <a:solidFill>
                <a:schemeClr val="bg1"/>
              </a:solidFill>
              <a:effectLst/>
              <a:latin typeface="Arial Black" panose="020B0A04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0FF902-0DCC-95A9-F186-39BA8AE5FF47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218149B-B4C0-9070-CA48-C03906661068}"/>
              </a:ext>
            </a:extLst>
          </p:cNvPr>
          <p:cNvSpPr txBox="1"/>
          <p:nvPr/>
        </p:nvSpPr>
        <p:spPr>
          <a:xfrm>
            <a:off x="249247" y="1300633"/>
            <a:ext cx="112835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Cybercriminals rent savings and current accounts from individuals or businesses to conduct large-scale financial frauds. These rented accounts are used as intermediaries to transfer or launder illicit money, making it difficult for law enforcement to track the actual perpetrators.</a:t>
            </a:r>
          </a:p>
          <a:p>
            <a:endParaRPr lang="en-US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5DDB16-FA6C-AF0C-01E6-ED8890181775}"/>
              </a:ext>
            </a:extLst>
          </p:cNvPr>
          <p:cNvSpPr txBox="1"/>
          <p:nvPr/>
        </p:nvSpPr>
        <p:spPr>
          <a:xfrm>
            <a:off x="249247" y="2497816"/>
            <a:ext cx="4140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kern="100" dirty="0">
                <a:solidFill>
                  <a:srgbClr val="FF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2400" b="1" kern="100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ow the Fraud Works </a:t>
            </a:r>
            <a:r>
              <a:rPr lang="en-US" sz="2400" kern="100" dirty="0">
                <a:solidFill>
                  <a:srgbClr val="FF0000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6743D949-CFCD-46EE-2462-20A8C7FD2E90}"/>
              </a:ext>
            </a:extLst>
          </p:cNvPr>
          <p:cNvSpPr/>
          <p:nvPr/>
        </p:nvSpPr>
        <p:spPr>
          <a:xfrm>
            <a:off x="713206" y="3087816"/>
            <a:ext cx="1366683" cy="1101212"/>
          </a:xfrm>
          <a:prstGeom prst="hexagon">
            <a:avLst/>
          </a:prstGeom>
          <a:gradFill flip="none" rotWithShape="1">
            <a:gsLst>
              <a:gs pos="0">
                <a:schemeClr val="bg2">
                  <a:lumMod val="25000"/>
                  <a:shade val="30000"/>
                  <a:satMod val="115000"/>
                </a:schemeClr>
              </a:gs>
              <a:gs pos="69000">
                <a:schemeClr val="bg2">
                  <a:lumMod val="25000"/>
                  <a:shade val="67500"/>
                  <a:satMod val="115000"/>
                </a:schemeClr>
              </a:gs>
              <a:gs pos="100000">
                <a:schemeClr val="bg2">
                  <a:lumMod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  <a:endParaRPr lang="en-US" sz="3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922ED970-42B1-1D20-F985-28BBF18EC44F}"/>
              </a:ext>
            </a:extLst>
          </p:cNvPr>
          <p:cNvSpPr/>
          <p:nvPr/>
        </p:nvSpPr>
        <p:spPr>
          <a:xfrm>
            <a:off x="10490828" y="4189028"/>
            <a:ext cx="1366683" cy="1101212"/>
          </a:xfrm>
          <a:prstGeom prst="hexagon">
            <a:avLst/>
          </a:prstGeom>
          <a:gradFill flip="none" rotWithShape="1">
            <a:gsLst>
              <a:gs pos="0">
                <a:schemeClr val="bg2">
                  <a:lumMod val="25000"/>
                  <a:shade val="30000"/>
                  <a:satMod val="115000"/>
                </a:schemeClr>
              </a:gs>
              <a:gs pos="69000">
                <a:schemeClr val="bg2">
                  <a:lumMod val="25000"/>
                  <a:shade val="67500"/>
                  <a:satMod val="115000"/>
                </a:schemeClr>
              </a:gs>
              <a:gs pos="100000">
                <a:schemeClr val="bg2">
                  <a:lumMod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F7996903-7D58-F4FA-D7DC-E492F1945934}"/>
              </a:ext>
            </a:extLst>
          </p:cNvPr>
          <p:cNvSpPr/>
          <p:nvPr/>
        </p:nvSpPr>
        <p:spPr>
          <a:xfrm>
            <a:off x="713205" y="5422203"/>
            <a:ext cx="1366683" cy="1101212"/>
          </a:xfrm>
          <a:prstGeom prst="hexagon">
            <a:avLst/>
          </a:prstGeom>
          <a:gradFill flip="none" rotWithShape="1">
            <a:gsLst>
              <a:gs pos="0">
                <a:schemeClr val="bg2">
                  <a:lumMod val="25000"/>
                  <a:shade val="30000"/>
                  <a:satMod val="115000"/>
                </a:schemeClr>
              </a:gs>
              <a:gs pos="69000">
                <a:schemeClr val="bg2">
                  <a:lumMod val="25000"/>
                  <a:shade val="67500"/>
                  <a:satMod val="115000"/>
                </a:schemeClr>
              </a:gs>
              <a:gs pos="100000">
                <a:schemeClr val="bg2">
                  <a:lumMod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Arial Black" panose="020B0A04020102020204" pitchFamily="34" charset="0"/>
              </a:rPr>
              <a:t>3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0FA830-873F-230E-41B6-C49102559BAE}"/>
              </a:ext>
            </a:extLst>
          </p:cNvPr>
          <p:cNvSpPr txBox="1"/>
          <p:nvPr/>
        </p:nvSpPr>
        <p:spPr>
          <a:xfrm>
            <a:off x="2151168" y="3303329"/>
            <a:ext cx="100190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Recruitment of Account Holders : </a:t>
            </a:r>
            <a:r>
              <a:rPr lang="en-US" sz="20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Criminals offer individuals money to "rent" their bank accounts, which are then used for fraudulent transactions.</a:t>
            </a:r>
            <a:endParaRPr lang="en-US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FAFA68-AD7B-41A7-6D88-F86B7BB9FF55}"/>
              </a:ext>
            </a:extLst>
          </p:cNvPr>
          <p:cNvSpPr txBox="1"/>
          <p:nvPr/>
        </p:nvSpPr>
        <p:spPr>
          <a:xfrm>
            <a:off x="545689" y="4524437"/>
            <a:ext cx="100190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Money Laundering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20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These accounts serve as temporary repositories for illegally obtained funds before they are transferred to offshore accounts or withdrawn in cash</a:t>
            </a:r>
            <a:endParaRPr lang="en-US" sz="2000" dirty="0">
              <a:solidFill>
                <a:schemeClr val="bg1"/>
              </a:solidFill>
              <a:latin typeface="Arial Narrow" panose="020B0606020202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1448CF-BD33-2131-2A2A-F93C73E2CEF3}"/>
              </a:ext>
            </a:extLst>
          </p:cNvPr>
          <p:cNvSpPr txBox="1"/>
          <p:nvPr/>
        </p:nvSpPr>
        <p:spPr>
          <a:xfrm>
            <a:off x="2172925" y="5703920"/>
            <a:ext cx="10019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kern="100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Fraudulent Transactions</a:t>
            </a:r>
            <a:r>
              <a:rPr lang="en-US" sz="1800" kern="100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</a:t>
            </a:r>
            <a:r>
              <a:rPr lang="en-US" sz="18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Cybercriminals use these accounts for phishing, online scams, fake investment schemes, and unauthorized transfers.</a:t>
            </a:r>
          </a:p>
        </p:txBody>
      </p:sp>
    </p:spTree>
    <p:extLst>
      <p:ext uri="{BB962C8B-B14F-4D97-AF65-F5344CB8AC3E}">
        <p14:creationId xmlns:p14="http://schemas.microsoft.com/office/powerpoint/2010/main" val="380821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CEDCC-2695-84B8-319A-0F2312042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628BB5-83FD-4398-07A2-EA6F8729758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EE43AC-0663-2E92-78B0-350BD36F257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077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2ABABFC-1CC0-FF83-F889-64AA3B4F186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77"/>
          <a:stretch/>
        </p:blipFill>
        <p:spPr>
          <a:xfrm flipH="1">
            <a:off x="8623312" y="40077"/>
            <a:ext cx="3568687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5238CA-C879-1C29-09A9-3017DE0623D9}"/>
              </a:ext>
            </a:extLst>
          </p:cNvPr>
          <p:cNvSpPr txBox="1"/>
          <p:nvPr/>
        </p:nvSpPr>
        <p:spPr>
          <a:xfrm>
            <a:off x="9954312" y="167149"/>
            <a:ext cx="3156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0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B0916C-BA2B-709A-13C0-72673D5AEBC6}"/>
              </a:ext>
            </a:extLst>
          </p:cNvPr>
          <p:cNvSpPr txBox="1"/>
          <p:nvPr/>
        </p:nvSpPr>
        <p:spPr>
          <a:xfrm>
            <a:off x="11523022" y="507749"/>
            <a:ext cx="6689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5B5F11-35A2-FBEF-5A85-B3600E880D59}"/>
              </a:ext>
            </a:extLst>
          </p:cNvPr>
          <p:cNvSpPr txBox="1"/>
          <p:nvPr/>
        </p:nvSpPr>
        <p:spPr>
          <a:xfrm>
            <a:off x="260554" y="492360"/>
            <a:ext cx="4275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P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roposed </a:t>
            </a:r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olution</a:t>
            </a:r>
            <a:endParaRPr lang="en-US" sz="3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9E654CC-CD52-79C4-12B1-92B88A26C300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9E74414-8C6D-3A09-79D6-49D8DE5CBC1B}"/>
              </a:ext>
            </a:extLst>
          </p:cNvPr>
          <p:cNvSpPr txBox="1"/>
          <p:nvPr/>
        </p:nvSpPr>
        <p:spPr>
          <a:xfrm>
            <a:off x="514139" y="1281071"/>
            <a:ext cx="1141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“ </a:t>
            </a:r>
            <a:r>
              <a:rPr lang="en-US" dirty="0">
                <a:solidFill>
                  <a:srgbClr val="FF0000"/>
                </a:solidFill>
                <a:latin typeface="Arial Black" panose="020B0A04020102020204" pitchFamily="34" charset="0"/>
              </a:rPr>
              <a:t>SatyaShield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 : A Context based 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Detection System to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 Prevent Rented Account Scams !"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5FCF5B5-590F-0D22-F94A-4AB1FD3F4D91}"/>
              </a:ext>
            </a:extLst>
          </p:cNvPr>
          <p:cNvCxnSpPr>
            <a:cxnSpLocks/>
          </p:cNvCxnSpPr>
          <p:nvPr/>
        </p:nvCxnSpPr>
        <p:spPr>
          <a:xfrm>
            <a:off x="514139" y="4019341"/>
            <a:ext cx="11163720" cy="0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4AF8E32-FF88-1C6F-42E9-CF5A0AC4A0AE}"/>
              </a:ext>
            </a:extLst>
          </p:cNvPr>
          <p:cNvCxnSpPr>
            <a:cxnSpLocks/>
          </p:cNvCxnSpPr>
          <p:nvPr/>
        </p:nvCxnSpPr>
        <p:spPr>
          <a:xfrm flipV="1">
            <a:off x="1316335" y="3280786"/>
            <a:ext cx="0" cy="753627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538BE94-4022-A1C1-CEA1-9B0A140B76D0}"/>
              </a:ext>
            </a:extLst>
          </p:cNvPr>
          <p:cNvCxnSpPr>
            <a:cxnSpLocks/>
          </p:cNvCxnSpPr>
          <p:nvPr/>
        </p:nvCxnSpPr>
        <p:spPr>
          <a:xfrm flipV="1">
            <a:off x="3187002" y="4034413"/>
            <a:ext cx="0" cy="753627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905432E-CA1B-A3DB-DA8D-077E734E3893}"/>
              </a:ext>
            </a:extLst>
          </p:cNvPr>
          <p:cNvCxnSpPr>
            <a:cxnSpLocks/>
          </p:cNvCxnSpPr>
          <p:nvPr/>
        </p:nvCxnSpPr>
        <p:spPr>
          <a:xfrm flipV="1">
            <a:off x="5076093" y="3280786"/>
            <a:ext cx="0" cy="753627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486D608-1D2A-5702-01BA-0C2E8F434186}"/>
              </a:ext>
            </a:extLst>
          </p:cNvPr>
          <p:cNvCxnSpPr>
            <a:cxnSpLocks/>
          </p:cNvCxnSpPr>
          <p:nvPr/>
        </p:nvCxnSpPr>
        <p:spPr>
          <a:xfrm flipV="1">
            <a:off x="7092461" y="4019341"/>
            <a:ext cx="0" cy="753627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13176AB-5846-D168-B751-3C448D62123A}"/>
              </a:ext>
            </a:extLst>
          </p:cNvPr>
          <p:cNvCxnSpPr>
            <a:cxnSpLocks/>
          </p:cNvCxnSpPr>
          <p:nvPr/>
        </p:nvCxnSpPr>
        <p:spPr>
          <a:xfrm flipV="1">
            <a:off x="9095433" y="3265714"/>
            <a:ext cx="0" cy="753627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5D2177E-80B8-619E-A50E-5EADBD469CCD}"/>
              </a:ext>
            </a:extLst>
          </p:cNvPr>
          <p:cNvCxnSpPr>
            <a:cxnSpLocks/>
          </p:cNvCxnSpPr>
          <p:nvPr/>
        </p:nvCxnSpPr>
        <p:spPr>
          <a:xfrm flipV="1">
            <a:off x="10783557" y="4012521"/>
            <a:ext cx="0" cy="753627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ABC3BED1-C611-9E96-2359-F53B91878D5B}"/>
              </a:ext>
            </a:extLst>
          </p:cNvPr>
          <p:cNvSpPr txBox="1"/>
          <p:nvPr/>
        </p:nvSpPr>
        <p:spPr>
          <a:xfrm>
            <a:off x="332860" y="2414078"/>
            <a:ext cx="19582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AI Detects Suspicious Activity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069A3AD-DA65-B5A5-8D2F-E120C7387A11}"/>
              </a:ext>
            </a:extLst>
          </p:cNvPr>
          <p:cNvSpPr txBox="1"/>
          <p:nvPr/>
        </p:nvSpPr>
        <p:spPr>
          <a:xfrm>
            <a:off x="2398415" y="4804339"/>
            <a:ext cx="15951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Checking User Behavior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8A3BF28-062C-AB8A-9F7D-8341CA629F5B}"/>
              </a:ext>
            </a:extLst>
          </p:cNvPr>
          <p:cNvSpPr txBox="1"/>
          <p:nvPr/>
        </p:nvSpPr>
        <p:spPr>
          <a:xfrm>
            <a:off x="4171004" y="2373207"/>
            <a:ext cx="1734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Risk-Based Transaction Blocking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00B3C95-CDCD-4B46-1F24-5C5F9E44A3EC}"/>
              </a:ext>
            </a:extLst>
          </p:cNvPr>
          <p:cNvSpPr txBox="1"/>
          <p:nvPr/>
        </p:nvSpPr>
        <p:spPr>
          <a:xfrm>
            <a:off x="5905157" y="4788040"/>
            <a:ext cx="2413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Using Blockchain to Track Transactions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B46F744-BA65-A4C9-2E42-9304308FA1D8}"/>
              </a:ext>
            </a:extLst>
          </p:cNvPr>
          <p:cNvSpPr txBox="1"/>
          <p:nvPr/>
        </p:nvSpPr>
        <p:spPr>
          <a:xfrm>
            <a:off x="8045460" y="2419101"/>
            <a:ext cx="20884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Monitoring New Accounts Closely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3417D9B-1614-DEC3-1A7B-4AB59341292F}"/>
              </a:ext>
            </a:extLst>
          </p:cNvPr>
          <p:cNvSpPr txBox="1"/>
          <p:nvPr/>
        </p:nvSpPr>
        <p:spPr>
          <a:xfrm>
            <a:off x="9682138" y="4800198"/>
            <a:ext cx="22493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Smarter ID Checks to Catch Fake Accounts</a:t>
            </a:r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23ECDF94-B1CD-A0ED-480F-3012FA780DD1}"/>
              </a:ext>
            </a:extLst>
          </p:cNvPr>
          <p:cNvSpPr/>
          <p:nvPr/>
        </p:nvSpPr>
        <p:spPr>
          <a:xfrm>
            <a:off x="942642" y="3566817"/>
            <a:ext cx="1010084" cy="829337"/>
          </a:xfrm>
          <a:prstGeom prst="hexagon">
            <a:avLst/>
          </a:prstGeom>
          <a:gradFill flip="none" rotWithShape="1">
            <a:gsLst>
              <a:gs pos="0">
                <a:schemeClr val="bg2">
                  <a:lumMod val="25000"/>
                  <a:shade val="30000"/>
                  <a:satMod val="115000"/>
                </a:schemeClr>
              </a:gs>
              <a:gs pos="50000">
                <a:schemeClr val="bg2">
                  <a:lumMod val="25000"/>
                  <a:shade val="67500"/>
                  <a:satMod val="115000"/>
                </a:schemeClr>
              </a:gs>
              <a:gs pos="100000">
                <a:schemeClr val="bg2">
                  <a:lumMod val="2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 Black" panose="020B0A04020102020204" pitchFamily="34" charset="0"/>
              </a:rPr>
              <a:t>A</a:t>
            </a:r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4E9B24BA-D317-A025-1DC4-435C3D74BA1D}"/>
              </a:ext>
            </a:extLst>
          </p:cNvPr>
          <p:cNvSpPr/>
          <p:nvPr/>
        </p:nvSpPr>
        <p:spPr>
          <a:xfrm>
            <a:off x="2764019" y="3552184"/>
            <a:ext cx="1010084" cy="829337"/>
          </a:xfrm>
          <a:prstGeom prst="hexagon">
            <a:avLst/>
          </a:prstGeom>
          <a:gradFill flip="none" rotWithShape="1">
            <a:gsLst>
              <a:gs pos="0">
                <a:schemeClr val="bg2">
                  <a:lumMod val="25000"/>
                  <a:shade val="30000"/>
                  <a:satMod val="115000"/>
                </a:schemeClr>
              </a:gs>
              <a:gs pos="50000">
                <a:schemeClr val="bg2">
                  <a:lumMod val="25000"/>
                  <a:shade val="67500"/>
                  <a:satMod val="115000"/>
                </a:schemeClr>
              </a:gs>
              <a:gs pos="100000">
                <a:schemeClr val="bg2">
                  <a:lumMod val="2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 Black" panose="020B0A04020102020204" pitchFamily="34" charset="0"/>
              </a:rPr>
              <a:t>B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8F8F9E7F-601E-F486-C4BF-88147EB90AC4}"/>
              </a:ext>
            </a:extLst>
          </p:cNvPr>
          <p:cNvSpPr/>
          <p:nvPr/>
        </p:nvSpPr>
        <p:spPr>
          <a:xfrm>
            <a:off x="4670881" y="3566817"/>
            <a:ext cx="1010084" cy="829337"/>
          </a:xfrm>
          <a:prstGeom prst="hexagon">
            <a:avLst/>
          </a:prstGeom>
          <a:gradFill flip="none" rotWithShape="1">
            <a:gsLst>
              <a:gs pos="0">
                <a:schemeClr val="bg2">
                  <a:lumMod val="25000"/>
                  <a:shade val="30000"/>
                  <a:satMod val="115000"/>
                </a:schemeClr>
              </a:gs>
              <a:gs pos="50000">
                <a:schemeClr val="bg2">
                  <a:lumMod val="25000"/>
                  <a:shade val="67500"/>
                  <a:satMod val="115000"/>
                </a:schemeClr>
              </a:gs>
              <a:gs pos="100000">
                <a:schemeClr val="bg2">
                  <a:lumMod val="2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 Black" panose="020B0A04020102020204" pitchFamily="34" charset="0"/>
              </a:rPr>
              <a:t>C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F1EC108E-26A3-D39E-60CF-A4FDB529481A}"/>
              </a:ext>
            </a:extLst>
          </p:cNvPr>
          <p:cNvSpPr/>
          <p:nvPr/>
        </p:nvSpPr>
        <p:spPr>
          <a:xfrm>
            <a:off x="6676908" y="3546888"/>
            <a:ext cx="1010084" cy="829337"/>
          </a:xfrm>
          <a:prstGeom prst="hexagon">
            <a:avLst/>
          </a:prstGeom>
          <a:gradFill flip="none" rotWithShape="1">
            <a:gsLst>
              <a:gs pos="0">
                <a:schemeClr val="bg2">
                  <a:lumMod val="25000"/>
                  <a:shade val="30000"/>
                  <a:satMod val="115000"/>
                </a:schemeClr>
              </a:gs>
              <a:gs pos="50000">
                <a:schemeClr val="bg2">
                  <a:lumMod val="25000"/>
                  <a:shade val="67500"/>
                  <a:satMod val="115000"/>
                </a:schemeClr>
              </a:gs>
              <a:gs pos="100000">
                <a:schemeClr val="bg2">
                  <a:lumMod val="2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 Black" panose="020B0A04020102020204" pitchFamily="34" charset="0"/>
              </a:rPr>
              <a:t>D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BF2F987-2689-6873-5BEC-DD94487D3A05}"/>
              </a:ext>
            </a:extLst>
          </p:cNvPr>
          <p:cNvSpPr/>
          <p:nvPr/>
        </p:nvSpPr>
        <p:spPr>
          <a:xfrm>
            <a:off x="8693351" y="3580433"/>
            <a:ext cx="1010084" cy="829337"/>
          </a:xfrm>
          <a:prstGeom prst="hexagon">
            <a:avLst/>
          </a:prstGeom>
          <a:gradFill flip="none" rotWithShape="1">
            <a:gsLst>
              <a:gs pos="0">
                <a:schemeClr val="bg2">
                  <a:lumMod val="25000"/>
                  <a:shade val="30000"/>
                  <a:satMod val="115000"/>
                </a:schemeClr>
              </a:gs>
              <a:gs pos="50000">
                <a:schemeClr val="bg2">
                  <a:lumMod val="25000"/>
                  <a:shade val="67500"/>
                  <a:satMod val="115000"/>
                </a:schemeClr>
              </a:gs>
              <a:gs pos="100000">
                <a:schemeClr val="bg2">
                  <a:lumMod val="2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 Black" panose="020B0A04020102020204" pitchFamily="34" charset="0"/>
              </a:rPr>
              <a:t>E</a:t>
            </a:r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5872339D-AB25-65DE-FA39-E24803C40BFB}"/>
              </a:ext>
            </a:extLst>
          </p:cNvPr>
          <p:cNvSpPr/>
          <p:nvPr/>
        </p:nvSpPr>
        <p:spPr>
          <a:xfrm>
            <a:off x="10310689" y="3580432"/>
            <a:ext cx="1010084" cy="829337"/>
          </a:xfrm>
          <a:prstGeom prst="hexagon">
            <a:avLst/>
          </a:prstGeom>
          <a:gradFill flip="none" rotWithShape="1">
            <a:gsLst>
              <a:gs pos="0">
                <a:schemeClr val="bg2">
                  <a:lumMod val="25000"/>
                  <a:shade val="30000"/>
                  <a:satMod val="115000"/>
                </a:schemeClr>
              </a:gs>
              <a:gs pos="50000">
                <a:schemeClr val="bg2">
                  <a:lumMod val="25000"/>
                  <a:shade val="67500"/>
                  <a:satMod val="115000"/>
                </a:schemeClr>
              </a:gs>
              <a:gs pos="100000">
                <a:schemeClr val="bg2">
                  <a:lumMod val="2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 Black" panose="020B0A04020102020204" pitchFamily="34" charset="0"/>
              </a:rPr>
              <a:t>F</a:t>
            </a: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AB9200A5-B5A0-0685-2E5F-A493BC19D476}"/>
              </a:ext>
            </a:extLst>
          </p:cNvPr>
          <p:cNvSpPr/>
          <p:nvPr/>
        </p:nvSpPr>
        <p:spPr>
          <a:xfrm>
            <a:off x="332860" y="1827815"/>
            <a:ext cx="11753743" cy="4299707"/>
          </a:xfrm>
          <a:custGeom>
            <a:avLst/>
            <a:gdLst>
              <a:gd name="connsiteX0" fmla="*/ 0 w 11753743"/>
              <a:gd name="connsiteY0" fmla="*/ 59226 h 4299707"/>
              <a:gd name="connsiteX1" fmla="*/ 926509 w 11753743"/>
              <a:gd name="connsiteY1" fmla="*/ 4299673 h 4299707"/>
              <a:gd name="connsiteX2" fmla="*/ 2768754 w 11753743"/>
              <a:gd name="connsiteY2" fmla="*/ 2 h 4299707"/>
              <a:gd name="connsiteX3" fmla="*/ 4761827 w 11753743"/>
              <a:gd name="connsiteY3" fmla="*/ 4275984 h 4299707"/>
              <a:gd name="connsiteX4" fmla="*/ 6711806 w 11753743"/>
              <a:gd name="connsiteY4" fmla="*/ 23692 h 4299707"/>
              <a:gd name="connsiteX5" fmla="*/ 8823387 w 11753743"/>
              <a:gd name="connsiteY5" fmla="*/ 4299673 h 4299707"/>
              <a:gd name="connsiteX6" fmla="*/ 10514805 w 11753743"/>
              <a:gd name="connsiteY6" fmla="*/ 47382 h 4299707"/>
              <a:gd name="connsiteX7" fmla="*/ 11753743 w 11753743"/>
              <a:gd name="connsiteY7" fmla="*/ 4287829 h 4299707"/>
              <a:gd name="connsiteX8" fmla="*/ 11753743 w 11753743"/>
              <a:gd name="connsiteY8" fmla="*/ 4287829 h 4299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53743" h="4299707" extrusionOk="0">
                <a:moveTo>
                  <a:pt x="0" y="59226"/>
                </a:moveTo>
                <a:cubicBezTo>
                  <a:pt x="207125" y="2168718"/>
                  <a:pt x="414569" y="4328489"/>
                  <a:pt x="926509" y="4299673"/>
                </a:cubicBezTo>
                <a:cubicBezTo>
                  <a:pt x="1433564" y="4299402"/>
                  <a:pt x="2036714" y="6901"/>
                  <a:pt x="2768754" y="2"/>
                </a:cubicBezTo>
                <a:cubicBezTo>
                  <a:pt x="3357811" y="45041"/>
                  <a:pt x="4081853" y="4398053"/>
                  <a:pt x="4761827" y="4275984"/>
                </a:cubicBezTo>
                <a:cubicBezTo>
                  <a:pt x="5408046" y="4273938"/>
                  <a:pt x="6042487" y="23378"/>
                  <a:pt x="6711806" y="23692"/>
                </a:cubicBezTo>
                <a:cubicBezTo>
                  <a:pt x="7404890" y="29557"/>
                  <a:pt x="8238971" y="4194023"/>
                  <a:pt x="8823387" y="4299673"/>
                </a:cubicBezTo>
                <a:cubicBezTo>
                  <a:pt x="9381147" y="4291972"/>
                  <a:pt x="10021966" y="53542"/>
                  <a:pt x="10514805" y="47382"/>
                </a:cubicBezTo>
                <a:cubicBezTo>
                  <a:pt x="11003197" y="45407"/>
                  <a:pt x="11753743" y="4287829"/>
                  <a:pt x="11753743" y="4287829"/>
                </a:cubicBezTo>
                <a:lnTo>
                  <a:pt x="11753743" y="4287829"/>
                </a:lnTo>
              </a:path>
            </a:pathLst>
          </a:custGeom>
          <a:noFill/>
          <a:ln w="25400" cap="flat" cmpd="tri" algn="ctr">
            <a:solidFill>
              <a:schemeClr val="bg1">
                <a:alpha val="22000"/>
              </a:schemeClr>
            </a:solidFill>
            <a:prstDash val="dash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600121"/>
                      <a:gd name="connsiteY0" fmla="*/ 53165 h 3859651"/>
                      <a:gd name="connsiteX1" fmla="*/ 914400 w 11600121"/>
                      <a:gd name="connsiteY1" fmla="*/ 3859621 h 3859651"/>
                      <a:gd name="connsiteX2" fmla="*/ 2732567 w 11600121"/>
                      <a:gd name="connsiteY2" fmla="*/ 2 h 3859651"/>
                      <a:gd name="connsiteX3" fmla="*/ 4699590 w 11600121"/>
                      <a:gd name="connsiteY3" fmla="*/ 3838356 h 3859651"/>
                      <a:gd name="connsiteX4" fmla="*/ 6624083 w 11600121"/>
                      <a:gd name="connsiteY4" fmla="*/ 21268 h 3859651"/>
                      <a:gd name="connsiteX5" fmla="*/ 8708065 w 11600121"/>
                      <a:gd name="connsiteY5" fmla="*/ 3859621 h 3859651"/>
                      <a:gd name="connsiteX6" fmla="*/ 10377376 w 11600121"/>
                      <a:gd name="connsiteY6" fmla="*/ 42533 h 3859651"/>
                      <a:gd name="connsiteX7" fmla="*/ 11600121 w 11600121"/>
                      <a:gd name="connsiteY7" fmla="*/ 3848989 h 3859651"/>
                      <a:gd name="connsiteX8" fmla="*/ 11600121 w 11600121"/>
                      <a:gd name="connsiteY8" fmla="*/ 3848989 h 3859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600121" h="3859651">
                        <a:moveTo>
                          <a:pt x="0" y="53165"/>
                        </a:moveTo>
                        <a:cubicBezTo>
                          <a:pt x="229486" y="1960823"/>
                          <a:pt x="458972" y="3868481"/>
                          <a:pt x="914400" y="3859621"/>
                        </a:cubicBezTo>
                        <a:cubicBezTo>
                          <a:pt x="1369828" y="3850761"/>
                          <a:pt x="2101702" y="3546"/>
                          <a:pt x="2732567" y="2"/>
                        </a:cubicBezTo>
                        <a:cubicBezTo>
                          <a:pt x="3363432" y="-3542"/>
                          <a:pt x="4051004" y="3834812"/>
                          <a:pt x="4699590" y="3838356"/>
                        </a:cubicBezTo>
                        <a:cubicBezTo>
                          <a:pt x="5348176" y="3841900"/>
                          <a:pt x="5956004" y="17724"/>
                          <a:pt x="6624083" y="21268"/>
                        </a:cubicBezTo>
                        <a:cubicBezTo>
                          <a:pt x="7292162" y="24812"/>
                          <a:pt x="8082516" y="3856077"/>
                          <a:pt x="8708065" y="3859621"/>
                        </a:cubicBezTo>
                        <a:cubicBezTo>
                          <a:pt x="9333614" y="3863165"/>
                          <a:pt x="9895367" y="44305"/>
                          <a:pt x="10377376" y="42533"/>
                        </a:cubicBezTo>
                        <a:cubicBezTo>
                          <a:pt x="10859385" y="40761"/>
                          <a:pt x="11600121" y="3848989"/>
                          <a:pt x="11600121" y="3848989"/>
                        </a:cubicBezTo>
                        <a:lnTo>
                          <a:pt x="11600121" y="3848989"/>
                        </a:ln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611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CD84C-277A-621C-E102-818BC635D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7DE421-B3F9-4BCF-29B2-F8720F4D2D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53323C-8A91-43CF-5C33-02ED80976F6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14293F4-7D13-4193-7629-0BA595EC3B8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77"/>
          <a:stretch/>
        </p:blipFill>
        <p:spPr>
          <a:xfrm flipH="1">
            <a:off x="8623313" y="0"/>
            <a:ext cx="3568687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17BE3C-3A0C-BBFF-363A-B89678C1DC9A}"/>
              </a:ext>
            </a:extLst>
          </p:cNvPr>
          <p:cNvSpPr txBox="1"/>
          <p:nvPr/>
        </p:nvSpPr>
        <p:spPr>
          <a:xfrm>
            <a:off x="9644644" y="146553"/>
            <a:ext cx="312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4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ECFDFC-A77E-CB5E-A703-26792A68539C}"/>
              </a:ext>
            </a:extLst>
          </p:cNvPr>
          <p:cNvSpPr txBox="1"/>
          <p:nvPr/>
        </p:nvSpPr>
        <p:spPr>
          <a:xfrm>
            <a:off x="11532790" y="608218"/>
            <a:ext cx="662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4ADADB-EEF6-D141-A3D4-931149F6C2A7}"/>
              </a:ext>
            </a:extLst>
          </p:cNvPr>
          <p:cNvSpPr txBox="1"/>
          <p:nvPr/>
        </p:nvSpPr>
        <p:spPr>
          <a:xfrm>
            <a:off x="260554" y="492360"/>
            <a:ext cx="72118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P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roposed </a:t>
            </a:r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olution </a:t>
            </a:r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E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xplanation</a:t>
            </a:r>
            <a:endParaRPr lang="en-US" sz="3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7D06FC-0A65-89AA-A4B1-3023DD6103FB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17156AB-028D-A57E-2667-02281E2A79BB}"/>
              </a:ext>
            </a:extLst>
          </p:cNvPr>
          <p:cNvSpPr txBox="1"/>
          <p:nvPr/>
        </p:nvSpPr>
        <p:spPr>
          <a:xfrm>
            <a:off x="257625" y="1219226"/>
            <a:ext cx="116708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Intelligence Detects Suspicious Activity : </a:t>
            </a:r>
            <a:endParaRPr lang="en-US" dirty="0">
              <a:solidFill>
                <a:schemeClr val="bg1"/>
              </a:solidFill>
              <a:latin typeface="Aptos Narrow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A new account suddenly receives ₹10 lakh and transfers it to 5 different accounts within minutes.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AI notices this is not normal behavior (because most people don’t do such transactions).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The bank flags the account for review and temporarily stops transactions.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C90862-D554-0A15-9949-BF0ECBCD6E30}"/>
              </a:ext>
            </a:extLst>
          </p:cNvPr>
          <p:cNvSpPr txBox="1"/>
          <p:nvPr/>
        </p:nvSpPr>
        <p:spPr>
          <a:xfrm>
            <a:off x="257625" y="2570809"/>
            <a:ext cx="836275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Checking User Behavior : </a:t>
            </a:r>
            <a:endParaRPr lang="en-US" dirty="0">
              <a:solidFill>
                <a:schemeClr val="bg1"/>
              </a:solidFill>
              <a:latin typeface="Aptos Narrow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Fraudsters use the rented accounts from different devices, locations, and IP addresses.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The bank notices that the account was logged in from Mumbai in the morning, Delhi in the afternoon, and Dubai at night—which is highly unusual!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The system locks the account and asks for identity verification.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30F334-2DDD-DE5D-28BB-47644676CC3F}"/>
              </a:ext>
            </a:extLst>
          </p:cNvPr>
          <p:cNvSpPr txBox="1"/>
          <p:nvPr/>
        </p:nvSpPr>
        <p:spPr>
          <a:xfrm>
            <a:off x="257626" y="4476389"/>
            <a:ext cx="836275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Risk-Based Transaction Blocking :</a:t>
            </a:r>
            <a:endParaRPr lang="en-US" dirty="0">
              <a:solidFill>
                <a:schemeClr val="bg1"/>
              </a:solidFill>
              <a:latin typeface="Aptos Narrow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If a person usually transfers ₹5,000 per month, but suddenly tries to send ₹5 lakh to multiple accounts, the system assigns a high-risk score.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The bank halts the transaction and asks the user to verify with biometric authentication (face scan or fingerprint).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If the person fails, the transaction is blocked.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A67C02D8-F93E-0CC0-5F19-032D01C7BE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768389"/>
              </p:ext>
            </p:extLst>
          </p:nvPr>
        </p:nvGraphicFramePr>
        <p:xfrm>
          <a:off x="7676707" y="2241326"/>
          <a:ext cx="5092620" cy="4167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272477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C9497-BB0B-EADE-61C5-440B4C5C9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D1EBB9-0975-11CE-4CA6-DF62877898A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4E9F0C-1830-8A66-5700-DE872A07247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1612900-1E77-A3A5-CDF1-117157BF4D2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77"/>
          <a:stretch/>
        </p:blipFill>
        <p:spPr>
          <a:xfrm flipH="1">
            <a:off x="8623313" y="0"/>
            <a:ext cx="3568687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E4DC9B-BB1D-2C71-9165-5E95EC656B6E}"/>
              </a:ext>
            </a:extLst>
          </p:cNvPr>
          <p:cNvSpPr txBox="1"/>
          <p:nvPr/>
        </p:nvSpPr>
        <p:spPr>
          <a:xfrm>
            <a:off x="9644644" y="146553"/>
            <a:ext cx="312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4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939B8D-1FBC-D2BE-5969-BCE0A990CA6C}"/>
              </a:ext>
            </a:extLst>
          </p:cNvPr>
          <p:cNvSpPr txBox="1"/>
          <p:nvPr/>
        </p:nvSpPr>
        <p:spPr>
          <a:xfrm>
            <a:off x="11532790" y="608218"/>
            <a:ext cx="662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F6541B-0E97-A9A1-A16A-F006D33683D5}"/>
              </a:ext>
            </a:extLst>
          </p:cNvPr>
          <p:cNvSpPr txBox="1"/>
          <p:nvPr/>
        </p:nvSpPr>
        <p:spPr>
          <a:xfrm>
            <a:off x="260554" y="492360"/>
            <a:ext cx="72118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P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roposed </a:t>
            </a:r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olution </a:t>
            </a:r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E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xplanation</a:t>
            </a:r>
            <a:endParaRPr lang="en-US" sz="3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663C7B-DB50-E449-70D1-24539C4940BC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AB5EA49A-A37E-A0EC-6080-9DDC7D5FFF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9680468"/>
              </p:ext>
            </p:extLst>
          </p:nvPr>
        </p:nvGraphicFramePr>
        <p:xfrm>
          <a:off x="8045986" y="1351436"/>
          <a:ext cx="4040843" cy="46504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97B6676-5EB5-9CEC-4C21-073E191D03ED}"/>
              </a:ext>
            </a:extLst>
          </p:cNvPr>
          <p:cNvSpPr txBox="1"/>
          <p:nvPr/>
        </p:nvSpPr>
        <p:spPr>
          <a:xfrm>
            <a:off x="478484" y="1351436"/>
            <a:ext cx="79944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Using Blockchain to Track Transactions : 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Fraudsters move stolen money across multiple accounts to hide their tracks.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With blockchain, every transaction is securely recorded and can’t be changed, making it easy to trace the money flow.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The bank quickly detects that the same few accounts are always involved in fraud and blacklists them.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77D2D9-7B47-78F1-7405-2B3084B156E2}"/>
              </a:ext>
            </a:extLst>
          </p:cNvPr>
          <p:cNvSpPr txBox="1"/>
          <p:nvPr/>
        </p:nvSpPr>
        <p:spPr>
          <a:xfrm>
            <a:off x="410914" y="3348321"/>
            <a:ext cx="799739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Monitoring New Accounts Closely : 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Banks notice that some accounts are active for only a few months, receive huge amounts, and then stop being used.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Such accounts get flagged for closer monitoring.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8FEE95-68D7-797B-3463-335C1AD3FBA3}"/>
              </a:ext>
            </a:extLst>
          </p:cNvPr>
          <p:cNvSpPr txBox="1"/>
          <p:nvPr/>
        </p:nvSpPr>
        <p:spPr>
          <a:xfrm>
            <a:off x="478484" y="4904664"/>
            <a:ext cx="79944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Smarter ID Checks to Catch Fake Accounts :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A fraudster tries to open multiple accounts with different names but uses the same phone number, email, or fingerprint.</a:t>
            </a:r>
          </a:p>
          <a:p>
            <a:r>
              <a:rPr lang="en-US" dirty="0">
                <a:solidFill>
                  <a:schemeClr val="bg1"/>
                </a:solidFill>
                <a:latin typeface="Aptos Narrow" panose="020B0004020202020204" pitchFamily="34" charset="0"/>
              </a:rPr>
              <a:t>🔹 The bank’s AI system detects this and blocks the accounts before they can be misused.</a:t>
            </a:r>
          </a:p>
        </p:txBody>
      </p:sp>
    </p:spTree>
    <p:extLst>
      <p:ext uri="{BB962C8B-B14F-4D97-AF65-F5344CB8AC3E}">
        <p14:creationId xmlns:p14="http://schemas.microsoft.com/office/powerpoint/2010/main" val="179665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463C3-AD71-E600-DC45-B55F25F21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586197-0A95-A06F-99CE-C90E3A88CB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BE2F95-BA46-5DDE-AC96-5F60E2C20C3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4DF694D-08A6-53AD-5AD8-7ECC8BB0D46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77"/>
          <a:stretch/>
        </p:blipFill>
        <p:spPr>
          <a:xfrm flipH="1">
            <a:off x="8623313" y="0"/>
            <a:ext cx="3568687" cy="6858000"/>
          </a:xfrm>
          <a:prstGeom prst="rect">
            <a:avLst/>
          </a:prstGeom>
        </p:spPr>
      </p:pic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ABBC794-D49C-A37D-95D6-D52D11802454}"/>
              </a:ext>
            </a:extLst>
          </p:cNvPr>
          <p:cNvCxnSpPr>
            <a:cxnSpLocks/>
          </p:cNvCxnSpPr>
          <p:nvPr/>
        </p:nvCxnSpPr>
        <p:spPr>
          <a:xfrm flipH="1" flipV="1">
            <a:off x="6090973" y="1131212"/>
            <a:ext cx="18697" cy="1481459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lg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559DD688-F53F-BC91-AD42-2F7604A8B468}"/>
              </a:ext>
            </a:extLst>
          </p:cNvPr>
          <p:cNvCxnSpPr/>
          <p:nvPr/>
        </p:nvCxnSpPr>
        <p:spPr>
          <a:xfrm>
            <a:off x="7467844" y="3845105"/>
            <a:ext cx="4724156" cy="0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lg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76678DB7-84DB-5359-20A1-D063F946B621}"/>
              </a:ext>
            </a:extLst>
          </p:cNvPr>
          <p:cNvCxnSpPr>
            <a:cxnSpLocks/>
            <a:endCxn id="5" idx="2"/>
          </p:cNvCxnSpPr>
          <p:nvPr/>
        </p:nvCxnSpPr>
        <p:spPr>
          <a:xfrm flipH="1">
            <a:off x="6096000" y="5095132"/>
            <a:ext cx="27341" cy="1762868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lg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C466687-1460-6D19-6687-61F9CDC0BF10}"/>
              </a:ext>
            </a:extLst>
          </p:cNvPr>
          <p:cNvCxnSpPr/>
          <p:nvPr/>
        </p:nvCxnSpPr>
        <p:spPr>
          <a:xfrm flipH="1">
            <a:off x="-23833" y="3897931"/>
            <a:ext cx="4821550" cy="0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lg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2239F34-27F2-3D74-107D-89169E08CA56}"/>
              </a:ext>
            </a:extLst>
          </p:cNvPr>
          <p:cNvSpPr txBox="1"/>
          <p:nvPr/>
        </p:nvSpPr>
        <p:spPr>
          <a:xfrm>
            <a:off x="9644644" y="146553"/>
            <a:ext cx="312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4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D17678-0986-01BD-B2DF-0A291A598840}"/>
              </a:ext>
            </a:extLst>
          </p:cNvPr>
          <p:cNvSpPr txBox="1"/>
          <p:nvPr/>
        </p:nvSpPr>
        <p:spPr>
          <a:xfrm>
            <a:off x="11532790" y="608218"/>
            <a:ext cx="662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FF3F80-A7CC-B374-A878-9D143383C729}"/>
              </a:ext>
            </a:extLst>
          </p:cNvPr>
          <p:cNvSpPr txBox="1"/>
          <p:nvPr/>
        </p:nvSpPr>
        <p:spPr>
          <a:xfrm>
            <a:off x="260554" y="492360"/>
            <a:ext cx="47923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T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echnical  </a:t>
            </a:r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pproach</a:t>
            </a:r>
            <a:endParaRPr lang="en-US" sz="3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353150B-3D0B-4745-EFF8-114A3956B2AE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Elipse 169">
            <a:extLst>
              <a:ext uri="{FF2B5EF4-FFF2-40B4-BE49-F238E27FC236}">
                <a16:creationId xmlns:a16="http://schemas.microsoft.com/office/drawing/2014/main" id="{3614D60B-0358-47FA-9F78-0ADD70DFB676}"/>
              </a:ext>
            </a:extLst>
          </p:cNvPr>
          <p:cNvSpPr/>
          <p:nvPr/>
        </p:nvSpPr>
        <p:spPr>
          <a:xfrm>
            <a:off x="4604701" y="2345337"/>
            <a:ext cx="2982596" cy="2887805"/>
          </a:xfrm>
          <a:prstGeom prst="ellipse">
            <a:avLst/>
          </a:prstGeom>
          <a:noFill/>
          <a:ln w="19050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200" b="1" dirty="0">
              <a:latin typeface="Poiret One" panose="02000000000000000000" pitchFamily="2" charset="0"/>
            </a:endParaRPr>
          </a:p>
        </p:txBody>
      </p:sp>
      <p:sp>
        <p:nvSpPr>
          <p:cNvPr id="28" name="Elipse 152">
            <a:extLst>
              <a:ext uri="{FF2B5EF4-FFF2-40B4-BE49-F238E27FC236}">
                <a16:creationId xmlns:a16="http://schemas.microsoft.com/office/drawing/2014/main" id="{7A40A844-D277-4892-8DB9-29120DC1D430}"/>
              </a:ext>
            </a:extLst>
          </p:cNvPr>
          <p:cNvSpPr/>
          <p:nvPr/>
        </p:nvSpPr>
        <p:spPr>
          <a:xfrm>
            <a:off x="4917279" y="2700670"/>
            <a:ext cx="2357442" cy="2296631"/>
          </a:xfrm>
          <a:prstGeom prst="ellipse">
            <a:avLst/>
          </a:prstGeom>
          <a:noFill/>
          <a:ln w="19050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200" b="1" dirty="0">
              <a:latin typeface="Poiret One" panose="02000000000000000000" pitchFamily="2" charset="0"/>
            </a:endParaRPr>
          </a:p>
        </p:txBody>
      </p:sp>
      <p:sp>
        <p:nvSpPr>
          <p:cNvPr id="29" name="Elipse 42">
            <a:extLst>
              <a:ext uri="{FF2B5EF4-FFF2-40B4-BE49-F238E27FC236}">
                <a16:creationId xmlns:a16="http://schemas.microsoft.com/office/drawing/2014/main" id="{94E5D915-C0F3-47F2-BD65-FC494BAC2540}"/>
              </a:ext>
            </a:extLst>
          </p:cNvPr>
          <p:cNvSpPr/>
          <p:nvPr/>
        </p:nvSpPr>
        <p:spPr>
          <a:xfrm>
            <a:off x="5168316" y="2916191"/>
            <a:ext cx="1855367" cy="1857828"/>
          </a:xfrm>
          <a:prstGeom prst="ellipse">
            <a:avLst/>
          </a:prstGeom>
          <a:solidFill>
            <a:srgbClr val="FF0000"/>
          </a:solidFill>
          <a:ln w="19050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200" b="1" dirty="0">
              <a:latin typeface="Poiret One" panose="02000000000000000000" pitchFamily="2" charset="0"/>
            </a:endParaRPr>
          </a:p>
        </p:txBody>
      </p:sp>
      <p:sp>
        <p:nvSpPr>
          <p:cNvPr id="31" name="Elipse 25">
            <a:extLst>
              <a:ext uri="{FF2B5EF4-FFF2-40B4-BE49-F238E27FC236}">
                <a16:creationId xmlns:a16="http://schemas.microsoft.com/office/drawing/2014/main" id="{59AAF699-273B-4955-B49B-E422B55C5E75}"/>
              </a:ext>
            </a:extLst>
          </p:cNvPr>
          <p:cNvSpPr/>
          <p:nvPr/>
        </p:nvSpPr>
        <p:spPr>
          <a:xfrm>
            <a:off x="5356149" y="3137235"/>
            <a:ext cx="1479703" cy="147525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Satya Shield</a:t>
            </a:r>
          </a:p>
        </p:txBody>
      </p:sp>
      <p:cxnSp>
        <p:nvCxnSpPr>
          <p:cNvPr id="35" name="Conector recto de flecha 29">
            <a:extLst>
              <a:ext uri="{FF2B5EF4-FFF2-40B4-BE49-F238E27FC236}">
                <a16:creationId xmlns:a16="http://schemas.microsoft.com/office/drawing/2014/main" id="{9EDA9F56-E54F-452F-81B9-AA987B2F0A1A}"/>
              </a:ext>
            </a:extLst>
          </p:cNvPr>
          <p:cNvCxnSpPr>
            <a:cxnSpLocks/>
          </p:cNvCxnSpPr>
          <p:nvPr/>
        </p:nvCxnSpPr>
        <p:spPr>
          <a:xfrm flipV="1">
            <a:off x="5440028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29">
            <a:extLst>
              <a:ext uri="{FF2B5EF4-FFF2-40B4-BE49-F238E27FC236}">
                <a16:creationId xmlns:a16="http://schemas.microsoft.com/office/drawing/2014/main" id="{ED275AC1-5179-8BE0-91A9-FFCD685234AD}"/>
              </a:ext>
            </a:extLst>
          </p:cNvPr>
          <p:cNvCxnSpPr>
            <a:cxnSpLocks/>
            <a:stCxn id="29" idx="7"/>
          </p:cNvCxnSpPr>
          <p:nvPr/>
        </p:nvCxnSpPr>
        <p:spPr>
          <a:xfrm flipV="1">
            <a:off x="6751971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56">
            <a:extLst>
              <a:ext uri="{FF2B5EF4-FFF2-40B4-BE49-F238E27FC236}">
                <a16:creationId xmlns:a16="http://schemas.microsoft.com/office/drawing/2014/main" id="{50C4689E-D929-4442-A5CC-F9FAC533E16E}"/>
              </a:ext>
            </a:extLst>
          </p:cNvPr>
          <p:cNvCxnSpPr>
            <a:cxnSpLocks/>
          </p:cNvCxnSpPr>
          <p:nvPr/>
        </p:nvCxnSpPr>
        <p:spPr>
          <a:xfrm>
            <a:off x="5534694" y="4545654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56">
            <a:extLst>
              <a:ext uri="{FF2B5EF4-FFF2-40B4-BE49-F238E27FC236}">
                <a16:creationId xmlns:a16="http://schemas.microsoft.com/office/drawing/2014/main" id="{BB89B963-556F-4EE2-827E-F86BF4082517}"/>
              </a:ext>
            </a:extLst>
          </p:cNvPr>
          <p:cNvCxnSpPr>
            <a:cxnSpLocks/>
          </p:cNvCxnSpPr>
          <p:nvPr/>
        </p:nvCxnSpPr>
        <p:spPr>
          <a:xfrm>
            <a:off x="6665289" y="4593265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Elipse 71">
            <a:extLst>
              <a:ext uri="{FF2B5EF4-FFF2-40B4-BE49-F238E27FC236}">
                <a16:creationId xmlns:a16="http://schemas.microsoft.com/office/drawing/2014/main" id="{B456192B-3F9F-4446-99E1-026F8FC8B20A}"/>
              </a:ext>
            </a:extLst>
          </p:cNvPr>
          <p:cNvSpPr/>
          <p:nvPr/>
        </p:nvSpPr>
        <p:spPr>
          <a:xfrm>
            <a:off x="5200265" y="2053423"/>
            <a:ext cx="531894" cy="531894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Arial Black" panose="020B0A04020102020204" pitchFamily="34" charset="0"/>
              </a:rPr>
              <a:t>1</a:t>
            </a:r>
            <a:endParaRPr lang="es-ES" dirty="0">
              <a:latin typeface="Arial Black" panose="020B0A04020102020204" pitchFamily="34" charset="0"/>
            </a:endParaRPr>
          </a:p>
        </p:txBody>
      </p:sp>
      <p:sp>
        <p:nvSpPr>
          <p:cNvPr id="49" name="Elipse 71">
            <a:extLst>
              <a:ext uri="{FF2B5EF4-FFF2-40B4-BE49-F238E27FC236}">
                <a16:creationId xmlns:a16="http://schemas.microsoft.com/office/drawing/2014/main" id="{3B8B3428-E5F5-EDC4-EABA-7F07503D8E7E}"/>
              </a:ext>
            </a:extLst>
          </p:cNvPr>
          <p:cNvSpPr/>
          <p:nvPr/>
        </p:nvSpPr>
        <p:spPr>
          <a:xfrm>
            <a:off x="6501376" y="2060530"/>
            <a:ext cx="531894" cy="531894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Arial Black" panose="020B0A04020102020204" pitchFamily="34" charset="0"/>
              </a:rPr>
              <a:t>2</a:t>
            </a:r>
            <a:endParaRPr lang="es-ES" sz="2800" dirty="0">
              <a:latin typeface="Arial Black" panose="020B0A04020102020204" pitchFamily="34" charset="0"/>
            </a:endParaRPr>
          </a:p>
        </p:txBody>
      </p:sp>
      <p:sp>
        <p:nvSpPr>
          <p:cNvPr id="50" name="Elipse 71">
            <a:extLst>
              <a:ext uri="{FF2B5EF4-FFF2-40B4-BE49-F238E27FC236}">
                <a16:creationId xmlns:a16="http://schemas.microsoft.com/office/drawing/2014/main" id="{CEA04871-8FE2-7453-0099-E384E11B7847}"/>
              </a:ext>
            </a:extLst>
          </p:cNvPr>
          <p:cNvSpPr/>
          <p:nvPr/>
        </p:nvSpPr>
        <p:spPr>
          <a:xfrm>
            <a:off x="5238745" y="5130211"/>
            <a:ext cx="531894" cy="531894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1" name="Elipse 71">
            <a:extLst>
              <a:ext uri="{FF2B5EF4-FFF2-40B4-BE49-F238E27FC236}">
                <a16:creationId xmlns:a16="http://schemas.microsoft.com/office/drawing/2014/main" id="{B267BAC4-2DD4-C7B4-5B62-4E98918C7BD0}"/>
              </a:ext>
            </a:extLst>
          </p:cNvPr>
          <p:cNvSpPr/>
          <p:nvPr/>
        </p:nvSpPr>
        <p:spPr>
          <a:xfrm>
            <a:off x="6486024" y="5095132"/>
            <a:ext cx="531894" cy="531894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4B85697-F7EA-81F4-9DE8-8EAC04895BE5}"/>
              </a:ext>
            </a:extLst>
          </p:cNvPr>
          <p:cNvSpPr txBox="1"/>
          <p:nvPr/>
        </p:nvSpPr>
        <p:spPr>
          <a:xfrm>
            <a:off x="3908318" y="1412351"/>
            <a:ext cx="2019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1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Intelligent Fraud Detection System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A513C12-CABA-C176-C153-26A9C7080297}"/>
              </a:ext>
            </a:extLst>
          </p:cNvPr>
          <p:cNvSpPr txBox="1"/>
          <p:nvPr/>
        </p:nvSpPr>
        <p:spPr>
          <a:xfrm>
            <a:off x="6450921" y="1434446"/>
            <a:ext cx="20338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Intelligent User Behavior Analysis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DEF58F8-9660-5CE7-73DE-424CF77C74C5}"/>
              </a:ext>
            </a:extLst>
          </p:cNvPr>
          <p:cNvSpPr txBox="1"/>
          <p:nvPr/>
        </p:nvSpPr>
        <p:spPr>
          <a:xfrm>
            <a:off x="3460572" y="5646891"/>
            <a:ext cx="22874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1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Blockchain-Based Transaction Tracking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4B3C0C9-E634-C2F0-ADB4-7A5BA611DF81}"/>
              </a:ext>
            </a:extLst>
          </p:cNvPr>
          <p:cNvSpPr txBox="1"/>
          <p:nvPr/>
        </p:nvSpPr>
        <p:spPr>
          <a:xfrm>
            <a:off x="6459843" y="5653645"/>
            <a:ext cx="28229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Enhanced ID </a:t>
            </a:r>
          </a:p>
          <a:p>
            <a:r>
              <a:rPr lang="en-US" sz="1800" b="1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Verification &amp;</a:t>
            </a:r>
          </a:p>
          <a:p>
            <a:r>
              <a:rPr lang="en-US" sz="1800" b="1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 Monitoring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8864BE5-1E17-DF7E-4E69-B346E6E84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52" y="1490937"/>
            <a:ext cx="539853" cy="693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FDC72C9E-1250-11D3-2628-50AEFFA5F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719" y="1613481"/>
            <a:ext cx="1274963" cy="58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4BFF34C9-3179-A97E-025E-7E8BEE52B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07" y="2769706"/>
            <a:ext cx="1274963" cy="70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CC591AC6-E1F3-F102-350A-9BF95384D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7490" y="857168"/>
            <a:ext cx="1384752" cy="1384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>
            <a:extLst>
              <a:ext uri="{FF2B5EF4-FFF2-40B4-BE49-F238E27FC236}">
                <a16:creationId xmlns:a16="http://schemas.microsoft.com/office/drawing/2014/main" id="{E8A872B1-C198-9E01-5D07-AAAE48ED5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228" y="1363664"/>
            <a:ext cx="689759" cy="68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6">
            <a:extLst>
              <a:ext uri="{FF2B5EF4-FFF2-40B4-BE49-F238E27FC236}">
                <a16:creationId xmlns:a16="http://schemas.microsoft.com/office/drawing/2014/main" id="{68B3F150-AE55-4664-7C03-23442F74A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0336" y="1332981"/>
            <a:ext cx="559984" cy="719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>
            <a:extLst>
              <a:ext uri="{FF2B5EF4-FFF2-40B4-BE49-F238E27FC236}">
                <a16:creationId xmlns:a16="http://schemas.microsoft.com/office/drawing/2014/main" id="{1680C33A-4DE6-DD6C-861C-98AA95B7C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2" y="5844898"/>
            <a:ext cx="2094606" cy="63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8" name="Picture 34" descr="Solidity Programming Basics">
            <a:extLst>
              <a:ext uri="{FF2B5EF4-FFF2-40B4-BE49-F238E27FC236}">
                <a16:creationId xmlns:a16="http://schemas.microsoft.com/office/drawing/2014/main" id="{ACD607DB-0DEB-120D-7556-F827C2B7F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334" y="6009202"/>
            <a:ext cx="1555084" cy="53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Picture 38">
            <a:extLst>
              <a:ext uri="{FF2B5EF4-FFF2-40B4-BE49-F238E27FC236}">
                <a16:creationId xmlns:a16="http://schemas.microsoft.com/office/drawing/2014/main" id="{8F0D41EE-D716-1A07-0164-F2FC74052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03" y="5067691"/>
            <a:ext cx="1337525" cy="75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4" name="Picture 50">
            <a:extLst>
              <a:ext uri="{FF2B5EF4-FFF2-40B4-BE49-F238E27FC236}">
                <a16:creationId xmlns:a16="http://schemas.microsoft.com/office/drawing/2014/main" id="{EDDFB031-4508-EC53-653D-C2526A9EA3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68" t="12244" r="6099" b="10805"/>
          <a:stretch/>
        </p:blipFill>
        <p:spPr bwMode="auto">
          <a:xfrm>
            <a:off x="400103" y="4181510"/>
            <a:ext cx="727446" cy="684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8" name="Picture 54">
            <a:extLst>
              <a:ext uri="{FF2B5EF4-FFF2-40B4-BE49-F238E27FC236}">
                <a16:creationId xmlns:a16="http://schemas.microsoft.com/office/drawing/2014/main" id="{54070EC0-BDC2-5CC4-8341-4965BFD86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8742" y="5505830"/>
            <a:ext cx="813933" cy="97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2" name="Picture 58">
            <a:extLst>
              <a:ext uri="{FF2B5EF4-FFF2-40B4-BE49-F238E27FC236}">
                <a16:creationId xmlns:a16="http://schemas.microsoft.com/office/drawing/2014/main" id="{5D205DA4-4888-34D4-BA79-29DC4F0F7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7214" y="4181556"/>
            <a:ext cx="632468" cy="83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6" name="Picture 62">
            <a:extLst>
              <a:ext uri="{FF2B5EF4-FFF2-40B4-BE49-F238E27FC236}">
                <a16:creationId xmlns:a16="http://schemas.microsoft.com/office/drawing/2014/main" id="{47F41CDD-3AB7-8306-1A91-C43CA30AA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0470" y="6104084"/>
            <a:ext cx="1048332" cy="295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C0BE87BF-13DB-B53F-01F1-304699854AAE}"/>
              </a:ext>
            </a:extLst>
          </p:cNvPr>
          <p:cNvSpPr txBox="1"/>
          <p:nvPr/>
        </p:nvSpPr>
        <p:spPr>
          <a:xfrm>
            <a:off x="2289768" y="2400091"/>
            <a:ext cx="2913253" cy="1126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tabLst>
                <a:tab pos="1210945" algn="l"/>
              </a:tabLst>
            </a:pP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Uses Machine Learning </a:t>
            </a:r>
            <a:b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Identifies suspicious patterns</a:t>
            </a:r>
            <a:b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Assigns a risk score</a:t>
            </a:r>
            <a:b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Auto-blocks</a:t>
            </a:r>
            <a:endParaRPr lang="en-US" sz="1600" kern="100" dirty="0">
              <a:solidFill>
                <a:schemeClr val="bg1"/>
              </a:solidFill>
              <a:effectLst/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C053C3E-310A-4721-555F-1F972C67421B}"/>
              </a:ext>
            </a:extLst>
          </p:cNvPr>
          <p:cNvSpPr txBox="1"/>
          <p:nvPr/>
        </p:nvSpPr>
        <p:spPr>
          <a:xfrm>
            <a:off x="7702993" y="2349300"/>
            <a:ext cx="436550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Monitors login activity, device usage, and IP tracking.</a:t>
            </a:r>
            <a:br>
              <a:rPr lang="en-US" sz="16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multiple locations/devices in a short time.</a:t>
            </a:r>
            <a:br>
              <a:rPr lang="en-US" sz="16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Triggers biometric re-authentication</a:t>
            </a:r>
            <a:r>
              <a:rPr lang="en-US" sz="16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6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83045B9-D6BA-FEF6-7B47-9616CBA33330}"/>
              </a:ext>
            </a:extLst>
          </p:cNvPr>
          <p:cNvSpPr txBox="1"/>
          <p:nvPr/>
        </p:nvSpPr>
        <p:spPr>
          <a:xfrm>
            <a:off x="1752171" y="4367275"/>
            <a:ext cx="3811846" cy="863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tabLst>
                <a:tab pos="1210945" algn="l"/>
              </a:tabLst>
            </a:pP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Implements a blockchain ledger</a:t>
            </a:r>
            <a:b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Prevents erasing transaction.</a:t>
            </a:r>
            <a:b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Smart Contracts</a:t>
            </a:r>
            <a:endParaRPr lang="en-US" sz="1600" kern="100" dirty="0">
              <a:solidFill>
                <a:schemeClr val="bg1"/>
              </a:solidFill>
              <a:effectLst/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B0AFE4-07C1-BDE5-7E9A-BBCD1A1089A4}"/>
              </a:ext>
            </a:extLst>
          </p:cNvPr>
          <p:cNvSpPr txBox="1"/>
          <p:nvPr/>
        </p:nvSpPr>
        <p:spPr>
          <a:xfrm>
            <a:off x="7759133" y="4296899"/>
            <a:ext cx="3114124" cy="863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tabLst>
                <a:tab pos="1210945" algn="l"/>
              </a:tabLst>
            </a:pP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 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Prevents fraud account creation</a:t>
            </a:r>
            <a:b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liveness detection in Video KYC</a:t>
            </a:r>
            <a:b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✅</a:t>
            </a:r>
            <a:r>
              <a:rPr lang="en-US" sz="1600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kern="100" dirty="0">
                <a:solidFill>
                  <a:schemeClr val="bg1"/>
                </a:solidFill>
                <a:effectLst/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AI-based face recognition</a:t>
            </a:r>
            <a:endParaRPr lang="en-US" sz="1600" kern="100" dirty="0">
              <a:solidFill>
                <a:schemeClr val="bg1"/>
              </a:solidFill>
              <a:effectLst/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5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31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5C60A1-01B6-631B-945B-86903E050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0B42CE-DF3B-700C-FB71-729A892C75F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0AF783-C0A4-8ADC-1526-F4595121CD4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9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6B21C5-D4DB-1219-4567-7D88C849A301}"/>
              </a:ext>
            </a:extLst>
          </p:cNvPr>
          <p:cNvSpPr txBox="1"/>
          <p:nvPr/>
        </p:nvSpPr>
        <p:spPr>
          <a:xfrm>
            <a:off x="9644644" y="146553"/>
            <a:ext cx="312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4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F01851-86F3-EF3B-55F5-F44BA4DFE496}"/>
              </a:ext>
            </a:extLst>
          </p:cNvPr>
          <p:cNvSpPr txBox="1"/>
          <p:nvPr/>
        </p:nvSpPr>
        <p:spPr>
          <a:xfrm>
            <a:off x="11532790" y="608218"/>
            <a:ext cx="662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FCD2E-2980-42A6-7B20-8F0449FFF186}"/>
              </a:ext>
            </a:extLst>
          </p:cNvPr>
          <p:cNvSpPr txBox="1"/>
          <p:nvPr/>
        </p:nvSpPr>
        <p:spPr>
          <a:xfrm>
            <a:off x="260554" y="492360"/>
            <a:ext cx="5774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atyaShield Admin Panel</a:t>
            </a:r>
            <a:endParaRPr lang="en-US" sz="3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FB5C8BA-D592-7306-1AFE-1F87CC15896A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29">
            <a:extLst>
              <a:ext uri="{FF2B5EF4-FFF2-40B4-BE49-F238E27FC236}">
                <a16:creationId xmlns:a16="http://schemas.microsoft.com/office/drawing/2014/main" id="{A202FF1D-8109-E42F-05A9-79AE9F79FE3A}"/>
              </a:ext>
            </a:extLst>
          </p:cNvPr>
          <p:cNvCxnSpPr>
            <a:cxnSpLocks/>
          </p:cNvCxnSpPr>
          <p:nvPr/>
        </p:nvCxnSpPr>
        <p:spPr>
          <a:xfrm flipV="1">
            <a:off x="5440028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29">
            <a:extLst>
              <a:ext uri="{FF2B5EF4-FFF2-40B4-BE49-F238E27FC236}">
                <a16:creationId xmlns:a16="http://schemas.microsoft.com/office/drawing/2014/main" id="{8AAAA38A-2DCA-9737-B999-ADD4B3A9836C}"/>
              </a:ext>
            </a:extLst>
          </p:cNvPr>
          <p:cNvCxnSpPr>
            <a:cxnSpLocks/>
          </p:cNvCxnSpPr>
          <p:nvPr/>
        </p:nvCxnSpPr>
        <p:spPr>
          <a:xfrm flipV="1">
            <a:off x="6751971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56">
            <a:extLst>
              <a:ext uri="{FF2B5EF4-FFF2-40B4-BE49-F238E27FC236}">
                <a16:creationId xmlns:a16="http://schemas.microsoft.com/office/drawing/2014/main" id="{95F3EA2A-035A-7AF1-D1BE-1D57BE867F1A}"/>
              </a:ext>
            </a:extLst>
          </p:cNvPr>
          <p:cNvCxnSpPr>
            <a:cxnSpLocks/>
          </p:cNvCxnSpPr>
          <p:nvPr/>
        </p:nvCxnSpPr>
        <p:spPr>
          <a:xfrm>
            <a:off x="5534694" y="4545654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56">
            <a:extLst>
              <a:ext uri="{FF2B5EF4-FFF2-40B4-BE49-F238E27FC236}">
                <a16:creationId xmlns:a16="http://schemas.microsoft.com/office/drawing/2014/main" id="{CEEAD9AE-0326-BEE7-DAD2-6FC4866F62BD}"/>
              </a:ext>
            </a:extLst>
          </p:cNvPr>
          <p:cNvCxnSpPr>
            <a:cxnSpLocks/>
          </p:cNvCxnSpPr>
          <p:nvPr/>
        </p:nvCxnSpPr>
        <p:spPr>
          <a:xfrm>
            <a:off x="6665289" y="4593265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AFC5D976-13B4-8C35-EB2A-E745192E6F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7045" y="1157704"/>
            <a:ext cx="9979940" cy="561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83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6A572-86AE-8D6B-4DE8-137FCB0AF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C66463-B4F4-88D5-FA3D-0CCD40899A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7773BD-0AC2-6388-0425-BA63B94A4CF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9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F98EB4-7D99-7955-A6FC-9C0FC58745B6}"/>
              </a:ext>
            </a:extLst>
          </p:cNvPr>
          <p:cNvSpPr txBox="1"/>
          <p:nvPr/>
        </p:nvSpPr>
        <p:spPr>
          <a:xfrm>
            <a:off x="9644644" y="146553"/>
            <a:ext cx="312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CYBER</a:t>
            </a:r>
            <a:r>
              <a:rPr lang="en-US" sz="2400" b="1" dirty="0">
                <a:highlight>
                  <a:srgbClr val="FF0000"/>
                </a:highlight>
                <a:latin typeface="Arial Black" panose="020B0A04020102020204" pitchFamily="34" charset="0"/>
              </a:rPr>
              <a:t>HACK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642384-3144-1CC6-722E-9D4C4B9260D0}"/>
              </a:ext>
            </a:extLst>
          </p:cNvPr>
          <p:cNvSpPr txBox="1"/>
          <p:nvPr/>
        </p:nvSpPr>
        <p:spPr>
          <a:xfrm>
            <a:off x="11532790" y="608218"/>
            <a:ext cx="662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 Black" panose="020B0A04020102020204" pitchFamily="34" charset="0"/>
              </a:rPr>
              <a:t>2025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A51812-CE91-8535-15DD-02EA1D6347C6}"/>
              </a:ext>
            </a:extLst>
          </p:cNvPr>
          <p:cNvSpPr txBox="1"/>
          <p:nvPr/>
        </p:nvSpPr>
        <p:spPr>
          <a:xfrm>
            <a:off x="260554" y="492360"/>
            <a:ext cx="5774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S</a:t>
            </a:r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atyaShield Admin Panel</a:t>
            </a:r>
            <a:endParaRPr lang="en-US" sz="3200" dirty="0">
              <a:solidFill>
                <a:schemeClr val="bg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5D7143-308D-04AF-16E1-9A8AC363D5DD}"/>
              </a:ext>
            </a:extLst>
          </p:cNvPr>
          <p:cNvCxnSpPr/>
          <p:nvPr/>
        </p:nvCxnSpPr>
        <p:spPr>
          <a:xfrm>
            <a:off x="260554" y="1083144"/>
            <a:ext cx="116708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29">
            <a:extLst>
              <a:ext uri="{FF2B5EF4-FFF2-40B4-BE49-F238E27FC236}">
                <a16:creationId xmlns:a16="http://schemas.microsoft.com/office/drawing/2014/main" id="{9E79DE7B-306F-CB39-A148-BA2647B686BE}"/>
              </a:ext>
            </a:extLst>
          </p:cNvPr>
          <p:cNvCxnSpPr>
            <a:cxnSpLocks/>
          </p:cNvCxnSpPr>
          <p:nvPr/>
        </p:nvCxnSpPr>
        <p:spPr>
          <a:xfrm flipV="1">
            <a:off x="5440028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29">
            <a:extLst>
              <a:ext uri="{FF2B5EF4-FFF2-40B4-BE49-F238E27FC236}">
                <a16:creationId xmlns:a16="http://schemas.microsoft.com/office/drawing/2014/main" id="{C41436F0-168E-82A0-D777-8AC6A1014B1E}"/>
              </a:ext>
            </a:extLst>
          </p:cNvPr>
          <p:cNvCxnSpPr>
            <a:cxnSpLocks/>
          </p:cNvCxnSpPr>
          <p:nvPr/>
        </p:nvCxnSpPr>
        <p:spPr>
          <a:xfrm flipV="1">
            <a:off x="6751971" y="2297270"/>
            <a:ext cx="0" cy="890994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56">
            <a:extLst>
              <a:ext uri="{FF2B5EF4-FFF2-40B4-BE49-F238E27FC236}">
                <a16:creationId xmlns:a16="http://schemas.microsoft.com/office/drawing/2014/main" id="{06FBE479-4CE6-21C2-B921-41EB1ACC7EB6}"/>
              </a:ext>
            </a:extLst>
          </p:cNvPr>
          <p:cNvCxnSpPr>
            <a:cxnSpLocks/>
          </p:cNvCxnSpPr>
          <p:nvPr/>
        </p:nvCxnSpPr>
        <p:spPr>
          <a:xfrm>
            <a:off x="5534694" y="4545654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56">
            <a:extLst>
              <a:ext uri="{FF2B5EF4-FFF2-40B4-BE49-F238E27FC236}">
                <a16:creationId xmlns:a16="http://schemas.microsoft.com/office/drawing/2014/main" id="{C45D5245-2CB5-1894-070C-F8EDDB75088F}"/>
              </a:ext>
            </a:extLst>
          </p:cNvPr>
          <p:cNvCxnSpPr>
            <a:cxnSpLocks/>
          </p:cNvCxnSpPr>
          <p:nvPr/>
        </p:nvCxnSpPr>
        <p:spPr>
          <a:xfrm>
            <a:off x="6665289" y="4593265"/>
            <a:ext cx="0" cy="898216"/>
          </a:xfrm>
          <a:prstGeom prst="straightConnector1">
            <a:avLst/>
          </a:prstGeom>
          <a:ln w="19050">
            <a:noFill/>
            <a:tailEnd type="triangle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A801ACE1-4F4C-DDA5-994B-96640DED30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706" y="1100578"/>
            <a:ext cx="10202426" cy="561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28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1082</Words>
  <Application>Microsoft Office PowerPoint</Application>
  <PresentationFormat>Widescreen</PresentationFormat>
  <Paragraphs>144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Aptos Display</vt:lpstr>
      <vt:lpstr>Aptos Narrow</vt:lpstr>
      <vt:lpstr>Arial</vt:lpstr>
      <vt:lpstr>Arial Black</vt:lpstr>
      <vt:lpstr>Arial Narrow</vt:lpstr>
      <vt:lpstr>Berlin Sans FB Demi</vt:lpstr>
      <vt:lpstr>Calibri</vt:lpstr>
      <vt:lpstr>Calibri Light</vt:lpstr>
      <vt:lpstr>Poiret One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piyush jharariya</dc:creator>
  <cp:lastModifiedBy>Sankalp Ramteke</cp:lastModifiedBy>
  <cp:revision>17</cp:revision>
  <dcterms:created xsi:type="dcterms:W3CDTF">2025-01-30T00:42:54Z</dcterms:created>
  <dcterms:modified xsi:type="dcterms:W3CDTF">2025-01-31T14:18:18Z</dcterms:modified>
</cp:coreProperties>
</file>

<file path=docProps/thumbnail.jpeg>
</file>